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333" r:id="rId5"/>
    <p:sldId id="336" r:id="rId6"/>
    <p:sldId id="313" r:id="rId7"/>
    <p:sldId id="310" r:id="rId8"/>
    <p:sldId id="314" r:id="rId9"/>
    <p:sldId id="312" r:id="rId10"/>
    <p:sldId id="315" r:id="rId11"/>
    <p:sldId id="316" r:id="rId12"/>
    <p:sldId id="345" r:id="rId13"/>
    <p:sldId id="342" r:id="rId14"/>
    <p:sldId id="343" r:id="rId15"/>
    <p:sldId id="344" r:id="rId16"/>
    <p:sldId id="317" r:id="rId17"/>
    <p:sldId id="322" r:id="rId18"/>
    <p:sldId id="323" r:id="rId19"/>
    <p:sldId id="324" r:id="rId20"/>
    <p:sldId id="325" r:id="rId21"/>
    <p:sldId id="326" r:id="rId22"/>
    <p:sldId id="319" r:id="rId23"/>
    <p:sldId id="329" r:id="rId24"/>
    <p:sldId id="332" r:id="rId25"/>
    <p:sldId id="327" r:id="rId26"/>
    <p:sldId id="328" r:id="rId27"/>
    <p:sldId id="320" r:id="rId28"/>
    <p:sldId id="321" r:id="rId29"/>
    <p:sldId id="348" r:id="rId30"/>
    <p:sldId id="349" r:id="rId31"/>
    <p:sldId id="350" r:id="rId32"/>
    <p:sldId id="346" r:id="rId33"/>
    <p:sldId id="347" r:id="rId34"/>
    <p:sldId id="337" r:id="rId35"/>
    <p:sldId id="338" r:id="rId36"/>
    <p:sldId id="335" r:id="rId37"/>
    <p:sldId id="341" r:id="rId38"/>
    <p:sldId id="340" r:id="rId39"/>
    <p:sldId id="285" r:id="rId40"/>
    <p:sldId id="334" r:id="rId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B3321E-9CA2-433D-BFC7-51E2731E7E0D}">
          <p14:sldIdLst>
            <p14:sldId id="256"/>
            <p14:sldId id="257"/>
            <p14:sldId id="258"/>
            <p14:sldId id="333"/>
            <p14:sldId id="336"/>
            <p14:sldId id="313"/>
            <p14:sldId id="310"/>
            <p14:sldId id="314"/>
            <p14:sldId id="312"/>
          </p14:sldIdLst>
        </p14:section>
        <p14:section name="Untitled Section" id="{407A9269-2032-47D3-88F5-4CADAE416950}">
          <p14:sldIdLst>
            <p14:sldId id="315"/>
            <p14:sldId id="316"/>
            <p14:sldId id="345"/>
            <p14:sldId id="342"/>
            <p14:sldId id="343"/>
            <p14:sldId id="344"/>
            <p14:sldId id="317"/>
            <p14:sldId id="322"/>
            <p14:sldId id="323"/>
            <p14:sldId id="324"/>
            <p14:sldId id="325"/>
            <p14:sldId id="326"/>
            <p14:sldId id="319"/>
            <p14:sldId id="329"/>
            <p14:sldId id="332"/>
            <p14:sldId id="327"/>
            <p14:sldId id="328"/>
            <p14:sldId id="320"/>
            <p14:sldId id="321"/>
            <p14:sldId id="348"/>
            <p14:sldId id="349"/>
            <p14:sldId id="350"/>
            <p14:sldId id="346"/>
            <p14:sldId id="347"/>
            <p14:sldId id="337"/>
            <p14:sldId id="338"/>
            <p14:sldId id="335"/>
            <p14:sldId id="341"/>
            <p14:sldId id="340"/>
            <p14:sldId id="285"/>
            <p14:sldId id="3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8" d="100"/>
          <a:sy n="108" d="100"/>
        </p:scale>
        <p:origin x="7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32D4D-C1BD-4329-86FA-72AEE71E897F}"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E02B5D39-C070-498E-AD3C-9B63685CEFA6}">
      <dgm:prSet/>
      <dgm:spPr/>
      <dgm:t>
        <a:bodyPr/>
        <a:lstStyle/>
        <a:p>
          <a:r>
            <a:rPr lang="en-US" dirty="0"/>
            <a:t>Minsterley SEN Support</a:t>
          </a:r>
        </a:p>
        <a:p>
          <a:r>
            <a:rPr lang="en-US" dirty="0"/>
            <a:t>10%</a:t>
          </a:r>
        </a:p>
      </dgm:t>
    </dgm:pt>
    <dgm:pt modelId="{DCEA27D7-DD8E-4A93-B924-17E606936907}" type="parTrans" cxnId="{3017D1BD-4371-4B8B-9A22-49B2FFE2C7F0}">
      <dgm:prSet/>
      <dgm:spPr/>
      <dgm:t>
        <a:bodyPr/>
        <a:lstStyle/>
        <a:p>
          <a:endParaRPr lang="en-US"/>
        </a:p>
      </dgm:t>
    </dgm:pt>
    <dgm:pt modelId="{9ED84AEC-1141-4401-834A-73C19969C302}" type="sibTrans" cxnId="{3017D1BD-4371-4B8B-9A22-49B2FFE2C7F0}">
      <dgm:prSet/>
      <dgm:spPr/>
      <dgm:t>
        <a:bodyPr/>
        <a:lstStyle/>
        <a:p>
          <a:endParaRPr lang="en-US"/>
        </a:p>
      </dgm:t>
    </dgm:pt>
    <dgm:pt modelId="{5A15A8D2-68CE-49EC-91A8-9E828404C4E5}">
      <dgm:prSet/>
      <dgm:spPr/>
      <dgm:t>
        <a:bodyPr/>
        <a:lstStyle/>
        <a:p>
          <a:r>
            <a:rPr lang="en-US" dirty="0"/>
            <a:t>National SEN Support </a:t>
          </a:r>
        </a:p>
        <a:p>
          <a:r>
            <a:rPr lang="en-US" dirty="0"/>
            <a:t>13%</a:t>
          </a:r>
        </a:p>
      </dgm:t>
    </dgm:pt>
    <dgm:pt modelId="{3F0CC5E1-D6E7-4174-9898-29E32D4C3212}" type="parTrans" cxnId="{484EA4DA-2CF6-4B33-9669-9F8260A1A4A2}">
      <dgm:prSet/>
      <dgm:spPr/>
      <dgm:t>
        <a:bodyPr/>
        <a:lstStyle/>
        <a:p>
          <a:endParaRPr lang="en-US"/>
        </a:p>
      </dgm:t>
    </dgm:pt>
    <dgm:pt modelId="{2E5E0980-365C-4D34-87E5-38629AF687DE}" type="sibTrans" cxnId="{484EA4DA-2CF6-4B33-9669-9F8260A1A4A2}">
      <dgm:prSet/>
      <dgm:spPr/>
      <dgm:t>
        <a:bodyPr/>
        <a:lstStyle/>
        <a:p>
          <a:endParaRPr lang="en-US"/>
        </a:p>
      </dgm:t>
    </dgm:pt>
    <dgm:pt modelId="{60366474-7921-4059-92FC-AFDDE42115F1}">
      <dgm:prSet/>
      <dgm:spPr/>
      <dgm:t>
        <a:bodyPr/>
        <a:lstStyle/>
        <a:p>
          <a:r>
            <a:rPr lang="en-US" dirty="0"/>
            <a:t>Minsterley with EHCP</a:t>
          </a:r>
        </a:p>
        <a:p>
          <a:r>
            <a:rPr lang="en-US" dirty="0"/>
            <a:t>3%</a:t>
          </a:r>
        </a:p>
      </dgm:t>
    </dgm:pt>
    <dgm:pt modelId="{C6E11EEA-B656-4685-81E1-1380B3E19455}" type="parTrans" cxnId="{3C1E34BD-EEBA-4930-B275-C99AA5733EF6}">
      <dgm:prSet/>
      <dgm:spPr/>
      <dgm:t>
        <a:bodyPr/>
        <a:lstStyle/>
        <a:p>
          <a:endParaRPr lang="en-US"/>
        </a:p>
      </dgm:t>
    </dgm:pt>
    <dgm:pt modelId="{153C8119-DEC5-48F8-B87F-05106F8A2121}" type="sibTrans" cxnId="{3C1E34BD-EEBA-4930-B275-C99AA5733EF6}">
      <dgm:prSet/>
      <dgm:spPr/>
      <dgm:t>
        <a:bodyPr/>
        <a:lstStyle/>
        <a:p>
          <a:endParaRPr lang="en-US"/>
        </a:p>
      </dgm:t>
    </dgm:pt>
    <dgm:pt modelId="{29C18ECE-8D1C-4417-9A4D-23FCBEDA40C7}">
      <dgm:prSet/>
      <dgm:spPr/>
      <dgm:t>
        <a:bodyPr/>
        <a:lstStyle/>
        <a:p>
          <a:r>
            <a:rPr lang="en-US" dirty="0"/>
            <a:t>National with EHCP </a:t>
          </a:r>
        </a:p>
        <a:p>
          <a:r>
            <a:rPr lang="en-US" dirty="0"/>
            <a:t>4.3%</a:t>
          </a:r>
        </a:p>
      </dgm:t>
    </dgm:pt>
    <dgm:pt modelId="{2854A31B-011D-4B1F-AF18-F23C7E05C695}" type="parTrans" cxnId="{4D9584A2-11D4-40C9-9D9B-4F19A066AD0F}">
      <dgm:prSet/>
      <dgm:spPr/>
      <dgm:t>
        <a:bodyPr/>
        <a:lstStyle/>
        <a:p>
          <a:endParaRPr lang="en-US"/>
        </a:p>
      </dgm:t>
    </dgm:pt>
    <dgm:pt modelId="{8F0549C8-4C3F-4DFE-86A7-5A718AB7355E}" type="sibTrans" cxnId="{4D9584A2-11D4-40C9-9D9B-4F19A066AD0F}">
      <dgm:prSet/>
      <dgm:spPr/>
      <dgm:t>
        <a:bodyPr/>
        <a:lstStyle/>
        <a:p>
          <a:endParaRPr lang="en-US"/>
        </a:p>
      </dgm:t>
    </dgm:pt>
    <dgm:pt modelId="{A6C3C9C3-F609-445A-8306-DE97D0AFDDC2}" type="pres">
      <dgm:prSet presAssocID="{4C732D4D-C1BD-4329-86FA-72AEE71E897F}" presName="hierChild1" presStyleCnt="0">
        <dgm:presLayoutVars>
          <dgm:chPref val="1"/>
          <dgm:dir/>
          <dgm:animOne val="branch"/>
          <dgm:animLvl val="lvl"/>
          <dgm:resizeHandles/>
        </dgm:presLayoutVars>
      </dgm:prSet>
      <dgm:spPr/>
    </dgm:pt>
    <dgm:pt modelId="{9FB97DEB-05F4-4A37-BFE0-041443A1094E}" type="pres">
      <dgm:prSet presAssocID="{E02B5D39-C070-498E-AD3C-9B63685CEFA6}" presName="hierRoot1" presStyleCnt="0"/>
      <dgm:spPr/>
    </dgm:pt>
    <dgm:pt modelId="{2802E106-A9DA-4352-95D0-7FDB5BC64591}" type="pres">
      <dgm:prSet presAssocID="{E02B5D39-C070-498E-AD3C-9B63685CEFA6}" presName="composite" presStyleCnt="0"/>
      <dgm:spPr/>
    </dgm:pt>
    <dgm:pt modelId="{61B007A9-A3E9-4028-B5F6-2F09F78F3716}" type="pres">
      <dgm:prSet presAssocID="{E02B5D39-C070-498E-AD3C-9B63685CEFA6}" presName="background" presStyleLbl="node0" presStyleIdx="0" presStyleCnt="4"/>
      <dgm:spPr/>
    </dgm:pt>
    <dgm:pt modelId="{1C52A2BF-169A-4849-BBAF-80B18439D87D}" type="pres">
      <dgm:prSet presAssocID="{E02B5D39-C070-498E-AD3C-9B63685CEFA6}" presName="text" presStyleLbl="fgAcc0" presStyleIdx="0" presStyleCnt="4">
        <dgm:presLayoutVars>
          <dgm:chPref val="3"/>
        </dgm:presLayoutVars>
      </dgm:prSet>
      <dgm:spPr/>
    </dgm:pt>
    <dgm:pt modelId="{A7F109C6-2E20-4145-A6D0-1F63405CF4AD}" type="pres">
      <dgm:prSet presAssocID="{E02B5D39-C070-498E-AD3C-9B63685CEFA6}" presName="hierChild2" presStyleCnt="0"/>
      <dgm:spPr/>
    </dgm:pt>
    <dgm:pt modelId="{7ED02A3A-FA5F-49AD-A178-BDA91FC8A0CD}" type="pres">
      <dgm:prSet presAssocID="{5A15A8D2-68CE-49EC-91A8-9E828404C4E5}" presName="hierRoot1" presStyleCnt="0"/>
      <dgm:spPr/>
    </dgm:pt>
    <dgm:pt modelId="{6A3C309E-F3ED-44F6-A97F-B2196AF1935C}" type="pres">
      <dgm:prSet presAssocID="{5A15A8D2-68CE-49EC-91A8-9E828404C4E5}" presName="composite" presStyleCnt="0"/>
      <dgm:spPr/>
    </dgm:pt>
    <dgm:pt modelId="{3828304C-BFAD-4C7A-B97D-7F08B2DC6401}" type="pres">
      <dgm:prSet presAssocID="{5A15A8D2-68CE-49EC-91A8-9E828404C4E5}" presName="background" presStyleLbl="node0" presStyleIdx="1" presStyleCnt="4"/>
      <dgm:spPr/>
    </dgm:pt>
    <dgm:pt modelId="{C5DA93D9-2FD0-46F3-8B60-9124E0EF7E09}" type="pres">
      <dgm:prSet presAssocID="{5A15A8D2-68CE-49EC-91A8-9E828404C4E5}" presName="text" presStyleLbl="fgAcc0" presStyleIdx="1" presStyleCnt="4">
        <dgm:presLayoutVars>
          <dgm:chPref val="3"/>
        </dgm:presLayoutVars>
      </dgm:prSet>
      <dgm:spPr/>
    </dgm:pt>
    <dgm:pt modelId="{49FE04D2-3051-46C0-B02D-AF24A45F048F}" type="pres">
      <dgm:prSet presAssocID="{5A15A8D2-68CE-49EC-91A8-9E828404C4E5}" presName="hierChild2" presStyleCnt="0"/>
      <dgm:spPr/>
    </dgm:pt>
    <dgm:pt modelId="{2C8E7394-C444-4473-83A3-E107F6A9DBD1}" type="pres">
      <dgm:prSet presAssocID="{60366474-7921-4059-92FC-AFDDE42115F1}" presName="hierRoot1" presStyleCnt="0"/>
      <dgm:spPr/>
    </dgm:pt>
    <dgm:pt modelId="{A1846B36-9E19-4784-9152-50BB656BDC37}" type="pres">
      <dgm:prSet presAssocID="{60366474-7921-4059-92FC-AFDDE42115F1}" presName="composite" presStyleCnt="0"/>
      <dgm:spPr/>
    </dgm:pt>
    <dgm:pt modelId="{ED81028A-2BF0-4E3D-913D-B43EAE2732D6}" type="pres">
      <dgm:prSet presAssocID="{60366474-7921-4059-92FC-AFDDE42115F1}" presName="background" presStyleLbl="node0" presStyleIdx="2" presStyleCnt="4"/>
      <dgm:spPr/>
    </dgm:pt>
    <dgm:pt modelId="{8D35BE10-50F1-450E-9476-A92848B08196}" type="pres">
      <dgm:prSet presAssocID="{60366474-7921-4059-92FC-AFDDE42115F1}" presName="text" presStyleLbl="fgAcc0" presStyleIdx="2" presStyleCnt="4">
        <dgm:presLayoutVars>
          <dgm:chPref val="3"/>
        </dgm:presLayoutVars>
      </dgm:prSet>
      <dgm:spPr/>
    </dgm:pt>
    <dgm:pt modelId="{B9E84781-966A-4739-B5F5-DEE5C1D419C9}" type="pres">
      <dgm:prSet presAssocID="{60366474-7921-4059-92FC-AFDDE42115F1}" presName="hierChild2" presStyleCnt="0"/>
      <dgm:spPr/>
    </dgm:pt>
    <dgm:pt modelId="{787E1431-50EA-46B9-B7FA-0DEF4B3C99DC}" type="pres">
      <dgm:prSet presAssocID="{29C18ECE-8D1C-4417-9A4D-23FCBEDA40C7}" presName="hierRoot1" presStyleCnt="0"/>
      <dgm:spPr/>
    </dgm:pt>
    <dgm:pt modelId="{F96E543C-002F-444A-ABB9-FB30BF2BAFCF}" type="pres">
      <dgm:prSet presAssocID="{29C18ECE-8D1C-4417-9A4D-23FCBEDA40C7}" presName="composite" presStyleCnt="0"/>
      <dgm:spPr/>
    </dgm:pt>
    <dgm:pt modelId="{755D57E3-A3AA-444C-A30E-A6E07BBD8039}" type="pres">
      <dgm:prSet presAssocID="{29C18ECE-8D1C-4417-9A4D-23FCBEDA40C7}" presName="background" presStyleLbl="node0" presStyleIdx="3" presStyleCnt="4"/>
      <dgm:spPr/>
    </dgm:pt>
    <dgm:pt modelId="{CEF0B5B6-14C9-4BC5-8235-C6F93BC1A316}" type="pres">
      <dgm:prSet presAssocID="{29C18ECE-8D1C-4417-9A4D-23FCBEDA40C7}" presName="text" presStyleLbl="fgAcc0" presStyleIdx="3" presStyleCnt="4">
        <dgm:presLayoutVars>
          <dgm:chPref val="3"/>
        </dgm:presLayoutVars>
      </dgm:prSet>
      <dgm:spPr/>
    </dgm:pt>
    <dgm:pt modelId="{9B4C5DC8-B8E2-4CDE-94EC-D8ACDCC455E8}" type="pres">
      <dgm:prSet presAssocID="{29C18ECE-8D1C-4417-9A4D-23FCBEDA40C7}" presName="hierChild2" presStyleCnt="0"/>
      <dgm:spPr/>
    </dgm:pt>
  </dgm:ptLst>
  <dgm:cxnLst>
    <dgm:cxn modelId="{2C92F52E-508E-4D64-967F-3D74E47E3E12}" type="presOf" srcId="{4C732D4D-C1BD-4329-86FA-72AEE71E897F}" destId="{A6C3C9C3-F609-445A-8306-DE97D0AFDDC2}" srcOrd="0" destOrd="0" presId="urn:microsoft.com/office/officeart/2005/8/layout/hierarchy1"/>
    <dgm:cxn modelId="{2B811550-401D-40E6-B9BF-5822CB0FA375}" type="presOf" srcId="{60366474-7921-4059-92FC-AFDDE42115F1}" destId="{8D35BE10-50F1-450E-9476-A92848B08196}" srcOrd="0" destOrd="0" presId="urn:microsoft.com/office/officeart/2005/8/layout/hierarchy1"/>
    <dgm:cxn modelId="{3C42C18F-0E68-4793-99BB-8C37F4902907}" type="presOf" srcId="{5A15A8D2-68CE-49EC-91A8-9E828404C4E5}" destId="{C5DA93D9-2FD0-46F3-8B60-9124E0EF7E09}" srcOrd="0" destOrd="0" presId="urn:microsoft.com/office/officeart/2005/8/layout/hierarchy1"/>
    <dgm:cxn modelId="{4D9584A2-11D4-40C9-9D9B-4F19A066AD0F}" srcId="{4C732D4D-C1BD-4329-86FA-72AEE71E897F}" destId="{29C18ECE-8D1C-4417-9A4D-23FCBEDA40C7}" srcOrd="3" destOrd="0" parTransId="{2854A31B-011D-4B1F-AF18-F23C7E05C695}" sibTransId="{8F0549C8-4C3F-4DFE-86A7-5A718AB7355E}"/>
    <dgm:cxn modelId="{3C1E34BD-EEBA-4930-B275-C99AA5733EF6}" srcId="{4C732D4D-C1BD-4329-86FA-72AEE71E897F}" destId="{60366474-7921-4059-92FC-AFDDE42115F1}" srcOrd="2" destOrd="0" parTransId="{C6E11EEA-B656-4685-81E1-1380B3E19455}" sibTransId="{153C8119-DEC5-48F8-B87F-05106F8A2121}"/>
    <dgm:cxn modelId="{3017D1BD-4371-4B8B-9A22-49B2FFE2C7F0}" srcId="{4C732D4D-C1BD-4329-86FA-72AEE71E897F}" destId="{E02B5D39-C070-498E-AD3C-9B63685CEFA6}" srcOrd="0" destOrd="0" parTransId="{DCEA27D7-DD8E-4A93-B924-17E606936907}" sibTransId="{9ED84AEC-1141-4401-834A-73C19969C302}"/>
    <dgm:cxn modelId="{8825CDC3-69F8-4F14-A720-9F8AF96353A6}" type="presOf" srcId="{E02B5D39-C070-498E-AD3C-9B63685CEFA6}" destId="{1C52A2BF-169A-4849-BBAF-80B18439D87D}" srcOrd="0" destOrd="0" presId="urn:microsoft.com/office/officeart/2005/8/layout/hierarchy1"/>
    <dgm:cxn modelId="{484EA4DA-2CF6-4B33-9669-9F8260A1A4A2}" srcId="{4C732D4D-C1BD-4329-86FA-72AEE71E897F}" destId="{5A15A8D2-68CE-49EC-91A8-9E828404C4E5}" srcOrd="1" destOrd="0" parTransId="{3F0CC5E1-D6E7-4174-9898-29E32D4C3212}" sibTransId="{2E5E0980-365C-4D34-87E5-38629AF687DE}"/>
    <dgm:cxn modelId="{8DD62AF8-6E99-48F6-92C6-D3BB87496C73}" type="presOf" srcId="{29C18ECE-8D1C-4417-9A4D-23FCBEDA40C7}" destId="{CEF0B5B6-14C9-4BC5-8235-C6F93BC1A316}" srcOrd="0" destOrd="0" presId="urn:microsoft.com/office/officeart/2005/8/layout/hierarchy1"/>
    <dgm:cxn modelId="{7D3908EB-C081-4D52-88F6-C64720ED4687}" type="presParOf" srcId="{A6C3C9C3-F609-445A-8306-DE97D0AFDDC2}" destId="{9FB97DEB-05F4-4A37-BFE0-041443A1094E}" srcOrd="0" destOrd="0" presId="urn:microsoft.com/office/officeart/2005/8/layout/hierarchy1"/>
    <dgm:cxn modelId="{9791A67F-E626-4758-A30D-6A497765A26A}" type="presParOf" srcId="{9FB97DEB-05F4-4A37-BFE0-041443A1094E}" destId="{2802E106-A9DA-4352-95D0-7FDB5BC64591}" srcOrd="0" destOrd="0" presId="urn:microsoft.com/office/officeart/2005/8/layout/hierarchy1"/>
    <dgm:cxn modelId="{47483F32-F7E7-4DA5-A223-157207EA3CB0}" type="presParOf" srcId="{2802E106-A9DA-4352-95D0-7FDB5BC64591}" destId="{61B007A9-A3E9-4028-B5F6-2F09F78F3716}" srcOrd="0" destOrd="0" presId="urn:microsoft.com/office/officeart/2005/8/layout/hierarchy1"/>
    <dgm:cxn modelId="{2792FC43-E629-4F89-A8DD-3181D369C42B}" type="presParOf" srcId="{2802E106-A9DA-4352-95D0-7FDB5BC64591}" destId="{1C52A2BF-169A-4849-BBAF-80B18439D87D}" srcOrd="1" destOrd="0" presId="urn:microsoft.com/office/officeart/2005/8/layout/hierarchy1"/>
    <dgm:cxn modelId="{12925AB2-A07B-4B37-9FC7-E30B68657FA6}" type="presParOf" srcId="{9FB97DEB-05F4-4A37-BFE0-041443A1094E}" destId="{A7F109C6-2E20-4145-A6D0-1F63405CF4AD}" srcOrd="1" destOrd="0" presId="urn:microsoft.com/office/officeart/2005/8/layout/hierarchy1"/>
    <dgm:cxn modelId="{9EE5B584-3533-4D67-A53A-5D06FF686987}" type="presParOf" srcId="{A6C3C9C3-F609-445A-8306-DE97D0AFDDC2}" destId="{7ED02A3A-FA5F-49AD-A178-BDA91FC8A0CD}" srcOrd="1" destOrd="0" presId="urn:microsoft.com/office/officeart/2005/8/layout/hierarchy1"/>
    <dgm:cxn modelId="{D1F65A41-F5D7-463A-8E1E-262EB046E50D}" type="presParOf" srcId="{7ED02A3A-FA5F-49AD-A178-BDA91FC8A0CD}" destId="{6A3C309E-F3ED-44F6-A97F-B2196AF1935C}" srcOrd="0" destOrd="0" presId="urn:microsoft.com/office/officeart/2005/8/layout/hierarchy1"/>
    <dgm:cxn modelId="{D831C740-20FD-482D-8A0A-1183468F0224}" type="presParOf" srcId="{6A3C309E-F3ED-44F6-A97F-B2196AF1935C}" destId="{3828304C-BFAD-4C7A-B97D-7F08B2DC6401}" srcOrd="0" destOrd="0" presId="urn:microsoft.com/office/officeart/2005/8/layout/hierarchy1"/>
    <dgm:cxn modelId="{5DD3D4E0-B5BE-43BD-9FDB-1FB4BCED7DD5}" type="presParOf" srcId="{6A3C309E-F3ED-44F6-A97F-B2196AF1935C}" destId="{C5DA93D9-2FD0-46F3-8B60-9124E0EF7E09}" srcOrd="1" destOrd="0" presId="urn:microsoft.com/office/officeart/2005/8/layout/hierarchy1"/>
    <dgm:cxn modelId="{BAD7E5CB-4DD6-4BC1-8B4C-A8982D9A1C01}" type="presParOf" srcId="{7ED02A3A-FA5F-49AD-A178-BDA91FC8A0CD}" destId="{49FE04D2-3051-46C0-B02D-AF24A45F048F}" srcOrd="1" destOrd="0" presId="urn:microsoft.com/office/officeart/2005/8/layout/hierarchy1"/>
    <dgm:cxn modelId="{5D1059BD-BF48-4E59-A2C4-79823BB3D427}" type="presParOf" srcId="{A6C3C9C3-F609-445A-8306-DE97D0AFDDC2}" destId="{2C8E7394-C444-4473-83A3-E107F6A9DBD1}" srcOrd="2" destOrd="0" presId="urn:microsoft.com/office/officeart/2005/8/layout/hierarchy1"/>
    <dgm:cxn modelId="{333F97A5-94B8-4BBA-B40C-2D22207A4099}" type="presParOf" srcId="{2C8E7394-C444-4473-83A3-E107F6A9DBD1}" destId="{A1846B36-9E19-4784-9152-50BB656BDC37}" srcOrd="0" destOrd="0" presId="urn:microsoft.com/office/officeart/2005/8/layout/hierarchy1"/>
    <dgm:cxn modelId="{0E2B8A52-45D1-468F-B80D-35C4898DC717}" type="presParOf" srcId="{A1846B36-9E19-4784-9152-50BB656BDC37}" destId="{ED81028A-2BF0-4E3D-913D-B43EAE2732D6}" srcOrd="0" destOrd="0" presId="urn:microsoft.com/office/officeart/2005/8/layout/hierarchy1"/>
    <dgm:cxn modelId="{113FA701-F1EB-450D-9D88-45F8D820AD76}" type="presParOf" srcId="{A1846B36-9E19-4784-9152-50BB656BDC37}" destId="{8D35BE10-50F1-450E-9476-A92848B08196}" srcOrd="1" destOrd="0" presId="urn:microsoft.com/office/officeart/2005/8/layout/hierarchy1"/>
    <dgm:cxn modelId="{8CFEF448-0C0E-4751-84BB-2198CAC77451}" type="presParOf" srcId="{2C8E7394-C444-4473-83A3-E107F6A9DBD1}" destId="{B9E84781-966A-4739-B5F5-DEE5C1D419C9}" srcOrd="1" destOrd="0" presId="urn:microsoft.com/office/officeart/2005/8/layout/hierarchy1"/>
    <dgm:cxn modelId="{2A87DFDB-9F5B-4A8B-BACC-9FA16E2F75B2}" type="presParOf" srcId="{A6C3C9C3-F609-445A-8306-DE97D0AFDDC2}" destId="{787E1431-50EA-46B9-B7FA-0DEF4B3C99DC}" srcOrd="3" destOrd="0" presId="urn:microsoft.com/office/officeart/2005/8/layout/hierarchy1"/>
    <dgm:cxn modelId="{454B1E69-F800-4503-B7DD-86D231194561}" type="presParOf" srcId="{787E1431-50EA-46B9-B7FA-0DEF4B3C99DC}" destId="{F96E543C-002F-444A-ABB9-FB30BF2BAFCF}" srcOrd="0" destOrd="0" presId="urn:microsoft.com/office/officeart/2005/8/layout/hierarchy1"/>
    <dgm:cxn modelId="{75736989-0533-4632-A2E6-D2AF1CF3DFED}" type="presParOf" srcId="{F96E543C-002F-444A-ABB9-FB30BF2BAFCF}" destId="{755D57E3-A3AA-444C-A30E-A6E07BBD8039}" srcOrd="0" destOrd="0" presId="urn:microsoft.com/office/officeart/2005/8/layout/hierarchy1"/>
    <dgm:cxn modelId="{C7349037-C4CB-4403-9D35-F475881A67FC}" type="presParOf" srcId="{F96E543C-002F-444A-ABB9-FB30BF2BAFCF}" destId="{CEF0B5B6-14C9-4BC5-8235-C6F93BC1A316}" srcOrd="1" destOrd="0" presId="urn:microsoft.com/office/officeart/2005/8/layout/hierarchy1"/>
    <dgm:cxn modelId="{7F377CC5-203F-4C3C-9EDA-4096C2EA8038}" type="presParOf" srcId="{787E1431-50EA-46B9-B7FA-0DEF4B3C99DC}" destId="{9B4C5DC8-B8E2-4CDE-94EC-D8ACDCC455E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12168E-F964-461C-A17E-230DC4C0629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C717831-5BAA-4044-85C5-E824A9F99797}">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3 positives of the day (evidence-based to encourage positive outlook)</a:t>
          </a:r>
        </a:p>
      </dgm:t>
    </dgm:pt>
    <dgm:pt modelId="{9E392B55-CCA9-4AD2-BBDE-BB7414D26108}" type="parTrans" cxnId="{1A1EFBA7-2B6A-42DA-873F-38DC662856E7}">
      <dgm:prSet/>
      <dgm:spPr/>
      <dgm:t>
        <a:bodyPr/>
        <a:lstStyle/>
        <a:p>
          <a:endParaRPr lang="en-GB"/>
        </a:p>
      </dgm:t>
    </dgm:pt>
    <dgm:pt modelId="{9A70DFDB-2CF2-412E-A717-35CA7C97DBD3}" type="sibTrans" cxnId="{1A1EFBA7-2B6A-42DA-873F-38DC662856E7}">
      <dgm:prSet/>
      <dgm:spPr/>
      <dgm:t>
        <a:bodyPr/>
        <a:lstStyle/>
        <a:p>
          <a:endParaRPr lang="en-GB"/>
        </a:p>
      </dgm:t>
    </dgm:pt>
    <dgm:pt modelId="{91E50680-0FF6-4D23-909D-BFFCC44BB1EB}">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1:1 with ELSA</a:t>
          </a:r>
        </a:p>
      </dgm:t>
    </dgm:pt>
    <dgm:pt modelId="{71F3B85C-372F-4C35-81AA-9227A2F07189}" type="parTrans" cxnId="{F724DFC1-EADD-44D8-A0AE-E44280537B67}">
      <dgm:prSet/>
      <dgm:spPr/>
      <dgm:t>
        <a:bodyPr/>
        <a:lstStyle/>
        <a:p>
          <a:endParaRPr lang="en-GB"/>
        </a:p>
      </dgm:t>
    </dgm:pt>
    <dgm:pt modelId="{5C7D9132-DACD-46B4-9F5E-19A7998A45D9}" type="sibTrans" cxnId="{F724DFC1-EADD-44D8-A0AE-E44280537B67}">
      <dgm:prSet/>
      <dgm:spPr/>
      <dgm:t>
        <a:bodyPr/>
        <a:lstStyle/>
        <a:p>
          <a:endParaRPr lang="en-GB"/>
        </a:p>
      </dgm:t>
    </dgm:pt>
    <dgm:pt modelId="{00034D53-A2F7-4313-A70C-7C54E094CA5E}">
      <dgm:prSet/>
      <dgm:spPr/>
      <dgm: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Free pass to an adult to help deregulate during unstructured time</a:t>
          </a:r>
        </a:p>
      </dgm:t>
    </dgm:pt>
    <dgm:pt modelId="{D1B6B6BF-DA1A-419A-AB9F-42B65A8D2E33}" type="parTrans" cxnId="{BC3F198D-A06D-4D91-AC0E-68C08F39C408}">
      <dgm:prSet/>
      <dgm:spPr/>
      <dgm:t>
        <a:bodyPr/>
        <a:lstStyle/>
        <a:p>
          <a:endParaRPr lang="en-GB"/>
        </a:p>
      </dgm:t>
    </dgm:pt>
    <dgm:pt modelId="{06B9ABF1-DC09-4B7A-888E-6DC288945DEE}" type="sibTrans" cxnId="{BC3F198D-A06D-4D91-AC0E-68C08F39C408}">
      <dgm:prSet/>
      <dgm:spPr/>
      <dgm:t>
        <a:bodyPr/>
        <a:lstStyle/>
        <a:p>
          <a:endParaRPr lang="en-GB"/>
        </a:p>
      </dgm:t>
    </dgm:pt>
    <dgm:pt modelId="{AA98B4FF-9B5E-4954-8660-C2570B536183}">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Zones of Regulation</a:t>
          </a:r>
        </a:p>
      </dgm:t>
    </dgm:pt>
    <dgm:pt modelId="{4943F2C8-AF26-4F68-9E3C-487164DC423A}" type="parTrans" cxnId="{CADAE90E-907C-413D-9FFB-31E20B27975F}">
      <dgm:prSet/>
      <dgm:spPr/>
      <dgm:t>
        <a:bodyPr/>
        <a:lstStyle/>
        <a:p>
          <a:endParaRPr lang="en-GB"/>
        </a:p>
      </dgm:t>
    </dgm:pt>
    <dgm:pt modelId="{220635AE-4FBF-409B-B2F0-BB75CBC8B4CA}" type="sibTrans" cxnId="{CADAE90E-907C-413D-9FFB-31E20B27975F}">
      <dgm:prSet/>
      <dgm:spPr/>
      <dgm:t>
        <a:bodyPr/>
        <a:lstStyle/>
        <a:p>
          <a:endParaRPr lang="en-GB"/>
        </a:p>
      </dgm:t>
    </dgm:pt>
    <dgm:pt modelId="{5A48AAF5-3C6B-470E-90F9-D4D06D257404}" type="pres">
      <dgm:prSet presAssocID="{AB12168E-F964-461C-A17E-230DC4C0629E}" presName="diagram" presStyleCnt="0">
        <dgm:presLayoutVars>
          <dgm:dir/>
          <dgm:resizeHandles val="exact"/>
        </dgm:presLayoutVars>
      </dgm:prSet>
      <dgm:spPr/>
    </dgm:pt>
    <dgm:pt modelId="{F8B38E73-468A-40E7-AD31-1104D3B16488}" type="pres">
      <dgm:prSet presAssocID="{EC717831-5BAA-4044-85C5-E824A9F99797}" presName="node" presStyleLbl="node1" presStyleIdx="0" presStyleCnt="4">
        <dgm:presLayoutVars>
          <dgm:bulletEnabled val="1"/>
        </dgm:presLayoutVars>
      </dgm:prSet>
      <dgm:spPr/>
    </dgm:pt>
    <dgm:pt modelId="{D3921E37-1EC4-48AB-BC59-42432E34533F}" type="pres">
      <dgm:prSet presAssocID="{9A70DFDB-2CF2-412E-A717-35CA7C97DBD3}" presName="sibTrans" presStyleCnt="0"/>
      <dgm:spPr/>
    </dgm:pt>
    <dgm:pt modelId="{61D796BA-9277-4B1F-9DD0-524664A12944}" type="pres">
      <dgm:prSet presAssocID="{91E50680-0FF6-4D23-909D-BFFCC44BB1EB}" presName="node" presStyleLbl="node1" presStyleIdx="1" presStyleCnt="4">
        <dgm:presLayoutVars>
          <dgm:bulletEnabled val="1"/>
        </dgm:presLayoutVars>
      </dgm:prSet>
      <dgm:spPr/>
    </dgm:pt>
    <dgm:pt modelId="{7E0F0E1D-6E4D-413E-AA98-82174BCF658D}" type="pres">
      <dgm:prSet presAssocID="{5C7D9132-DACD-46B4-9F5E-19A7998A45D9}" presName="sibTrans" presStyleCnt="0"/>
      <dgm:spPr/>
    </dgm:pt>
    <dgm:pt modelId="{D6EDE655-D358-470D-9FCE-7DCDDFDFB45F}" type="pres">
      <dgm:prSet presAssocID="{00034D53-A2F7-4313-A70C-7C54E094CA5E}" presName="node" presStyleLbl="node1" presStyleIdx="2" presStyleCnt="4">
        <dgm:presLayoutVars>
          <dgm:bulletEnabled val="1"/>
        </dgm:presLayoutVars>
      </dgm:prSet>
      <dgm:spPr/>
    </dgm:pt>
    <dgm:pt modelId="{5ECBDCD1-559E-447C-884F-CA8F8EBF9367}" type="pres">
      <dgm:prSet presAssocID="{06B9ABF1-DC09-4B7A-888E-6DC288945DEE}" presName="sibTrans" presStyleCnt="0"/>
      <dgm:spPr/>
    </dgm:pt>
    <dgm:pt modelId="{544E3537-14BA-4C7F-BB7F-234CA5A98299}" type="pres">
      <dgm:prSet presAssocID="{AA98B4FF-9B5E-4954-8660-C2570B536183}" presName="node" presStyleLbl="node1" presStyleIdx="3" presStyleCnt="4">
        <dgm:presLayoutVars>
          <dgm:bulletEnabled val="1"/>
        </dgm:presLayoutVars>
      </dgm:prSet>
      <dgm:spPr/>
    </dgm:pt>
  </dgm:ptLst>
  <dgm:cxnLst>
    <dgm:cxn modelId="{F51CC603-F2F4-462F-9F60-CAB5FE475B65}" type="presOf" srcId="{AA98B4FF-9B5E-4954-8660-C2570B536183}" destId="{544E3537-14BA-4C7F-BB7F-234CA5A98299}" srcOrd="0" destOrd="0" presId="urn:microsoft.com/office/officeart/2005/8/layout/default"/>
    <dgm:cxn modelId="{CADAE90E-907C-413D-9FFB-31E20B27975F}" srcId="{AB12168E-F964-461C-A17E-230DC4C0629E}" destId="{AA98B4FF-9B5E-4954-8660-C2570B536183}" srcOrd="3" destOrd="0" parTransId="{4943F2C8-AF26-4F68-9E3C-487164DC423A}" sibTransId="{220635AE-4FBF-409B-B2F0-BB75CBC8B4CA}"/>
    <dgm:cxn modelId="{4D6C6F13-39D7-4E6A-8B4F-0C8A74ADE349}" type="presOf" srcId="{00034D53-A2F7-4313-A70C-7C54E094CA5E}" destId="{D6EDE655-D358-470D-9FCE-7DCDDFDFB45F}" srcOrd="0" destOrd="0" presId="urn:microsoft.com/office/officeart/2005/8/layout/default"/>
    <dgm:cxn modelId="{974BB23D-AB34-4E46-B825-5AFA471BF26B}" type="presOf" srcId="{EC717831-5BAA-4044-85C5-E824A9F99797}" destId="{F8B38E73-468A-40E7-AD31-1104D3B16488}" srcOrd="0" destOrd="0" presId="urn:microsoft.com/office/officeart/2005/8/layout/default"/>
    <dgm:cxn modelId="{F270C986-834C-4AC7-98F4-2F5E7D66D827}" type="presOf" srcId="{AB12168E-F964-461C-A17E-230DC4C0629E}" destId="{5A48AAF5-3C6B-470E-90F9-D4D06D257404}" srcOrd="0" destOrd="0" presId="urn:microsoft.com/office/officeart/2005/8/layout/default"/>
    <dgm:cxn modelId="{BC3F198D-A06D-4D91-AC0E-68C08F39C408}" srcId="{AB12168E-F964-461C-A17E-230DC4C0629E}" destId="{00034D53-A2F7-4313-A70C-7C54E094CA5E}" srcOrd="2" destOrd="0" parTransId="{D1B6B6BF-DA1A-419A-AB9F-42B65A8D2E33}" sibTransId="{06B9ABF1-DC09-4B7A-888E-6DC288945DEE}"/>
    <dgm:cxn modelId="{1A1EFBA7-2B6A-42DA-873F-38DC662856E7}" srcId="{AB12168E-F964-461C-A17E-230DC4C0629E}" destId="{EC717831-5BAA-4044-85C5-E824A9F99797}" srcOrd="0" destOrd="0" parTransId="{9E392B55-CCA9-4AD2-BBDE-BB7414D26108}" sibTransId="{9A70DFDB-2CF2-412E-A717-35CA7C97DBD3}"/>
    <dgm:cxn modelId="{F724DFC1-EADD-44D8-A0AE-E44280537B67}" srcId="{AB12168E-F964-461C-A17E-230DC4C0629E}" destId="{91E50680-0FF6-4D23-909D-BFFCC44BB1EB}" srcOrd="1" destOrd="0" parTransId="{71F3B85C-372F-4C35-81AA-9227A2F07189}" sibTransId="{5C7D9132-DACD-46B4-9F5E-19A7998A45D9}"/>
    <dgm:cxn modelId="{226692C5-D8FC-4BD6-AB97-A828DE11A38A}" type="presOf" srcId="{91E50680-0FF6-4D23-909D-BFFCC44BB1EB}" destId="{61D796BA-9277-4B1F-9DD0-524664A12944}" srcOrd="0" destOrd="0" presId="urn:microsoft.com/office/officeart/2005/8/layout/default"/>
    <dgm:cxn modelId="{ADB62DF8-7656-41C8-A569-998662BF55CD}" type="presParOf" srcId="{5A48AAF5-3C6B-470E-90F9-D4D06D257404}" destId="{F8B38E73-468A-40E7-AD31-1104D3B16488}" srcOrd="0" destOrd="0" presId="urn:microsoft.com/office/officeart/2005/8/layout/default"/>
    <dgm:cxn modelId="{169F1D13-5CAF-4A31-8FC6-6DCEC6F8F398}" type="presParOf" srcId="{5A48AAF5-3C6B-470E-90F9-D4D06D257404}" destId="{D3921E37-1EC4-48AB-BC59-42432E34533F}" srcOrd="1" destOrd="0" presId="urn:microsoft.com/office/officeart/2005/8/layout/default"/>
    <dgm:cxn modelId="{C25DE873-D2FA-44C7-840D-AF5D5B95CD10}" type="presParOf" srcId="{5A48AAF5-3C6B-470E-90F9-D4D06D257404}" destId="{61D796BA-9277-4B1F-9DD0-524664A12944}" srcOrd="2" destOrd="0" presId="urn:microsoft.com/office/officeart/2005/8/layout/default"/>
    <dgm:cxn modelId="{0AAE920C-F7CA-4FF9-9680-37A77BF6F0AB}" type="presParOf" srcId="{5A48AAF5-3C6B-470E-90F9-D4D06D257404}" destId="{7E0F0E1D-6E4D-413E-AA98-82174BCF658D}" srcOrd="3" destOrd="0" presId="urn:microsoft.com/office/officeart/2005/8/layout/default"/>
    <dgm:cxn modelId="{2973CFAB-B19D-40FA-88E1-7551F4428A8D}" type="presParOf" srcId="{5A48AAF5-3C6B-470E-90F9-D4D06D257404}" destId="{D6EDE655-D358-470D-9FCE-7DCDDFDFB45F}" srcOrd="4" destOrd="0" presId="urn:microsoft.com/office/officeart/2005/8/layout/default"/>
    <dgm:cxn modelId="{4AF9D877-585D-4AE3-9D41-18949D5D0090}" type="presParOf" srcId="{5A48AAF5-3C6B-470E-90F9-D4D06D257404}" destId="{5ECBDCD1-559E-447C-884F-CA8F8EBF9367}" srcOrd="5" destOrd="0" presId="urn:microsoft.com/office/officeart/2005/8/layout/default"/>
    <dgm:cxn modelId="{DD2488C2-37A4-49BC-BF54-9D8563D8ED59}" type="presParOf" srcId="{5A48AAF5-3C6B-470E-90F9-D4D06D257404}" destId="{544E3537-14BA-4C7F-BB7F-234CA5A9829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32D4D-C1BD-4329-86FA-72AEE71E89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2B5D39-C070-498E-AD3C-9B63685CEFA6}">
      <dgm:prSet/>
      <dgm:spPr/>
      <dgm:t>
        <a:bodyPr/>
        <a:lstStyle/>
        <a:p>
          <a:r>
            <a:rPr lang="en-US" dirty="0"/>
            <a:t>Cognition and Learning: (10 children on Sen Support and 1 with an EHC plan)</a:t>
          </a:r>
        </a:p>
        <a:p>
          <a:r>
            <a:rPr lang="en-US" dirty="0"/>
            <a:t>Specific Learning Difficulties (</a:t>
          </a:r>
          <a:r>
            <a:rPr lang="en-US" dirty="0" err="1"/>
            <a:t>SpLD</a:t>
          </a:r>
          <a:r>
            <a:rPr lang="en-US" dirty="0"/>
            <a:t>)-(8) including dyslexia, dyscalculia or dyspraxia traits (and 2 MLD and 1 Severe LD- with EHCP)</a:t>
          </a:r>
        </a:p>
      </dgm:t>
    </dgm:pt>
    <dgm:pt modelId="{DCEA27D7-DD8E-4A93-B924-17E606936907}" type="parTrans" cxnId="{3017D1BD-4371-4B8B-9A22-49B2FFE2C7F0}">
      <dgm:prSet/>
      <dgm:spPr/>
      <dgm:t>
        <a:bodyPr/>
        <a:lstStyle/>
        <a:p>
          <a:endParaRPr lang="en-US"/>
        </a:p>
      </dgm:t>
    </dgm:pt>
    <dgm:pt modelId="{9ED84AEC-1141-4401-834A-73C19969C302}" type="sibTrans" cxnId="{3017D1BD-4371-4B8B-9A22-49B2FFE2C7F0}">
      <dgm:prSet/>
      <dgm:spPr/>
      <dgm:t>
        <a:bodyPr/>
        <a:lstStyle/>
        <a:p>
          <a:endParaRPr lang="en-US"/>
        </a:p>
      </dgm:t>
    </dgm:pt>
    <dgm:pt modelId="{5A15A8D2-68CE-49EC-91A8-9E828404C4E5}">
      <dgm:prSet/>
      <dgm:spPr/>
      <dgm:t>
        <a:bodyPr/>
        <a:lstStyle/>
        <a:p>
          <a:r>
            <a:rPr lang="en-US" dirty="0"/>
            <a:t>Communication</a:t>
          </a:r>
          <a:r>
            <a:rPr lang="en-US" baseline="0" dirty="0"/>
            <a:t> and Interaction: (5 children on Sen Support and 2 with EHC plans)</a:t>
          </a:r>
        </a:p>
        <a:p>
          <a:r>
            <a:rPr lang="en-US" baseline="0" dirty="0"/>
            <a:t>Including Speech, Language and  Communication (SLCN) Difficulties and Social Communication issues (ASD)</a:t>
          </a:r>
          <a:endParaRPr lang="en-US" dirty="0"/>
        </a:p>
      </dgm:t>
    </dgm:pt>
    <dgm:pt modelId="{3F0CC5E1-D6E7-4174-9898-29E32D4C3212}" type="parTrans" cxnId="{484EA4DA-2CF6-4B33-9669-9F8260A1A4A2}">
      <dgm:prSet/>
      <dgm:spPr/>
      <dgm:t>
        <a:bodyPr/>
        <a:lstStyle/>
        <a:p>
          <a:endParaRPr lang="en-US"/>
        </a:p>
      </dgm:t>
    </dgm:pt>
    <dgm:pt modelId="{2E5E0980-365C-4D34-87E5-38629AF687DE}" type="sibTrans" cxnId="{484EA4DA-2CF6-4B33-9669-9F8260A1A4A2}">
      <dgm:prSet/>
      <dgm:spPr/>
      <dgm:t>
        <a:bodyPr/>
        <a:lstStyle/>
        <a:p>
          <a:endParaRPr lang="en-US"/>
        </a:p>
      </dgm:t>
    </dgm:pt>
    <dgm:pt modelId="{60366474-7921-4059-92FC-AFDDE42115F1}">
      <dgm:prSet/>
      <dgm:spPr/>
      <dgm:t>
        <a:bodyPr/>
        <a:lstStyle/>
        <a:p>
          <a:r>
            <a:rPr lang="en-US" dirty="0"/>
            <a:t>Social, Emotional and Mental Health (SEMH): ( 4 children on Sen Support and 1 with EHC plan)</a:t>
          </a:r>
        </a:p>
        <a:p>
          <a:r>
            <a:rPr lang="en-US" dirty="0"/>
            <a:t> including anxiety and ADHD</a:t>
          </a:r>
        </a:p>
      </dgm:t>
    </dgm:pt>
    <dgm:pt modelId="{C6E11EEA-B656-4685-81E1-1380B3E19455}" type="parTrans" cxnId="{3C1E34BD-EEBA-4930-B275-C99AA5733EF6}">
      <dgm:prSet/>
      <dgm:spPr/>
      <dgm:t>
        <a:bodyPr/>
        <a:lstStyle/>
        <a:p>
          <a:endParaRPr lang="en-US"/>
        </a:p>
      </dgm:t>
    </dgm:pt>
    <dgm:pt modelId="{153C8119-DEC5-48F8-B87F-05106F8A2121}" type="sibTrans" cxnId="{3C1E34BD-EEBA-4930-B275-C99AA5733EF6}">
      <dgm:prSet/>
      <dgm:spPr/>
      <dgm:t>
        <a:bodyPr/>
        <a:lstStyle/>
        <a:p>
          <a:endParaRPr lang="en-US"/>
        </a:p>
      </dgm:t>
    </dgm:pt>
    <dgm:pt modelId="{29C18ECE-8D1C-4417-9A4D-23FCBEDA40C7}">
      <dgm:prSet/>
      <dgm:spPr/>
      <dgm:t>
        <a:bodyPr/>
        <a:lstStyle/>
        <a:p>
          <a:r>
            <a:rPr lang="en-US" dirty="0"/>
            <a:t>Physical and Sensory: (2 children with EHC plans)</a:t>
          </a:r>
        </a:p>
        <a:p>
          <a:r>
            <a:rPr lang="en-US" dirty="0"/>
            <a:t> including cerebral palsy and glue ear</a:t>
          </a:r>
        </a:p>
      </dgm:t>
    </dgm:pt>
    <dgm:pt modelId="{2854A31B-011D-4B1F-AF18-F23C7E05C695}" type="parTrans" cxnId="{4D9584A2-11D4-40C9-9D9B-4F19A066AD0F}">
      <dgm:prSet/>
      <dgm:spPr/>
      <dgm:t>
        <a:bodyPr/>
        <a:lstStyle/>
        <a:p>
          <a:endParaRPr lang="en-US"/>
        </a:p>
      </dgm:t>
    </dgm:pt>
    <dgm:pt modelId="{8F0549C8-4C3F-4DFE-86A7-5A718AB7355E}" type="sibTrans" cxnId="{4D9584A2-11D4-40C9-9D9B-4F19A066AD0F}">
      <dgm:prSet/>
      <dgm:spPr/>
      <dgm:t>
        <a:bodyPr/>
        <a:lstStyle/>
        <a:p>
          <a:endParaRPr lang="en-US"/>
        </a:p>
      </dgm:t>
    </dgm:pt>
    <dgm:pt modelId="{9EDE00C8-9A74-4D3C-AC7E-26DD4532D3F2}" type="pres">
      <dgm:prSet presAssocID="{4C732D4D-C1BD-4329-86FA-72AEE71E897F}" presName="linear" presStyleCnt="0">
        <dgm:presLayoutVars>
          <dgm:animLvl val="lvl"/>
          <dgm:resizeHandles val="exact"/>
        </dgm:presLayoutVars>
      </dgm:prSet>
      <dgm:spPr/>
    </dgm:pt>
    <dgm:pt modelId="{5FB2D109-BFE9-46D3-B21E-38F61325FAFF}" type="pres">
      <dgm:prSet presAssocID="{E02B5D39-C070-498E-AD3C-9B63685CEFA6}" presName="parentText" presStyleLbl="node1" presStyleIdx="0" presStyleCnt="4">
        <dgm:presLayoutVars>
          <dgm:chMax val="0"/>
          <dgm:bulletEnabled val="1"/>
        </dgm:presLayoutVars>
      </dgm:prSet>
      <dgm:spPr/>
    </dgm:pt>
    <dgm:pt modelId="{CD4134F4-A3A5-4945-8440-67D36935F82C}" type="pres">
      <dgm:prSet presAssocID="{9ED84AEC-1141-4401-834A-73C19969C302}" presName="spacer" presStyleCnt="0"/>
      <dgm:spPr/>
    </dgm:pt>
    <dgm:pt modelId="{9CF4679B-05F6-4F2A-80FD-985A8ADF64D5}" type="pres">
      <dgm:prSet presAssocID="{5A15A8D2-68CE-49EC-91A8-9E828404C4E5}" presName="parentText" presStyleLbl="node1" presStyleIdx="1" presStyleCnt="4">
        <dgm:presLayoutVars>
          <dgm:chMax val="0"/>
          <dgm:bulletEnabled val="1"/>
        </dgm:presLayoutVars>
      </dgm:prSet>
      <dgm:spPr/>
    </dgm:pt>
    <dgm:pt modelId="{B28CBCDD-E3EE-49C4-9F57-5D6036FF9847}" type="pres">
      <dgm:prSet presAssocID="{2E5E0980-365C-4D34-87E5-38629AF687DE}" presName="spacer" presStyleCnt="0"/>
      <dgm:spPr/>
    </dgm:pt>
    <dgm:pt modelId="{E9F194AE-29D4-4773-8B0C-9AE60F6B8DE4}" type="pres">
      <dgm:prSet presAssocID="{60366474-7921-4059-92FC-AFDDE42115F1}" presName="parentText" presStyleLbl="node1" presStyleIdx="2" presStyleCnt="4">
        <dgm:presLayoutVars>
          <dgm:chMax val="0"/>
          <dgm:bulletEnabled val="1"/>
        </dgm:presLayoutVars>
      </dgm:prSet>
      <dgm:spPr/>
    </dgm:pt>
    <dgm:pt modelId="{13D908C4-4A93-4B16-A7CC-FB183C46A3CD}" type="pres">
      <dgm:prSet presAssocID="{153C8119-DEC5-48F8-B87F-05106F8A2121}" presName="spacer" presStyleCnt="0"/>
      <dgm:spPr/>
    </dgm:pt>
    <dgm:pt modelId="{7547E697-2354-48FC-B7AB-30E3FD577FE3}" type="pres">
      <dgm:prSet presAssocID="{29C18ECE-8D1C-4417-9A4D-23FCBEDA40C7}" presName="parentText" presStyleLbl="node1" presStyleIdx="3" presStyleCnt="4">
        <dgm:presLayoutVars>
          <dgm:chMax val="0"/>
          <dgm:bulletEnabled val="1"/>
        </dgm:presLayoutVars>
      </dgm:prSet>
      <dgm:spPr/>
    </dgm:pt>
  </dgm:ptLst>
  <dgm:cxnLst>
    <dgm:cxn modelId="{EF191505-922B-4095-935E-637BC7854268}" type="presOf" srcId="{E02B5D39-C070-498E-AD3C-9B63685CEFA6}" destId="{5FB2D109-BFE9-46D3-B21E-38F61325FAFF}" srcOrd="0" destOrd="0" presId="urn:microsoft.com/office/officeart/2005/8/layout/vList2"/>
    <dgm:cxn modelId="{4C8DDF1F-676B-4D33-AA09-33E8B7ACB701}" type="presOf" srcId="{4C732D4D-C1BD-4329-86FA-72AEE71E897F}" destId="{9EDE00C8-9A74-4D3C-AC7E-26DD4532D3F2}" srcOrd="0" destOrd="0" presId="urn:microsoft.com/office/officeart/2005/8/layout/vList2"/>
    <dgm:cxn modelId="{BF32859D-98FC-4150-978C-E5748064D46B}" type="presOf" srcId="{5A15A8D2-68CE-49EC-91A8-9E828404C4E5}" destId="{9CF4679B-05F6-4F2A-80FD-985A8ADF64D5}" srcOrd="0" destOrd="0" presId="urn:microsoft.com/office/officeart/2005/8/layout/vList2"/>
    <dgm:cxn modelId="{4D9584A2-11D4-40C9-9D9B-4F19A066AD0F}" srcId="{4C732D4D-C1BD-4329-86FA-72AEE71E897F}" destId="{29C18ECE-8D1C-4417-9A4D-23FCBEDA40C7}" srcOrd="3" destOrd="0" parTransId="{2854A31B-011D-4B1F-AF18-F23C7E05C695}" sibTransId="{8F0549C8-4C3F-4DFE-86A7-5A718AB7355E}"/>
    <dgm:cxn modelId="{85ADFDAA-83E5-49B5-80DD-FE09CFFEAA1E}" type="presOf" srcId="{29C18ECE-8D1C-4417-9A4D-23FCBEDA40C7}" destId="{7547E697-2354-48FC-B7AB-30E3FD577FE3}" srcOrd="0" destOrd="0" presId="urn:microsoft.com/office/officeart/2005/8/layout/vList2"/>
    <dgm:cxn modelId="{3255A9B4-96B2-42EB-A607-13D08FF8F48A}" type="presOf" srcId="{60366474-7921-4059-92FC-AFDDE42115F1}" destId="{E9F194AE-29D4-4773-8B0C-9AE60F6B8DE4}" srcOrd="0" destOrd="0" presId="urn:microsoft.com/office/officeart/2005/8/layout/vList2"/>
    <dgm:cxn modelId="{3C1E34BD-EEBA-4930-B275-C99AA5733EF6}" srcId="{4C732D4D-C1BD-4329-86FA-72AEE71E897F}" destId="{60366474-7921-4059-92FC-AFDDE42115F1}" srcOrd="2" destOrd="0" parTransId="{C6E11EEA-B656-4685-81E1-1380B3E19455}" sibTransId="{153C8119-DEC5-48F8-B87F-05106F8A2121}"/>
    <dgm:cxn modelId="{3017D1BD-4371-4B8B-9A22-49B2FFE2C7F0}" srcId="{4C732D4D-C1BD-4329-86FA-72AEE71E897F}" destId="{E02B5D39-C070-498E-AD3C-9B63685CEFA6}" srcOrd="0" destOrd="0" parTransId="{DCEA27D7-DD8E-4A93-B924-17E606936907}" sibTransId="{9ED84AEC-1141-4401-834A-73C19969C302}"/>
    <dgm:cxn modelId="{484EA4DA-2CF6-4B33-9669-9F8260A1A4A2}" srcId="{4C732D4D-C1BD-4329-86FA-72AEE71E897F}" destId="{5A15A8D2-68CE-49EC-91A8-9E828404C4E5}" srcOrd="1" destOrd="0" parTransId="{3F0CC5E1-D6E7-4174-9898-29E32D4C3212}" sibTransId="{2E5E0980-365C-4D34-87E5-38629AF687DE}"/>
    <dgm:cxn modelId="{B6BB9971-4237-4B89-8441-AD2468C35D25}" type="presParOf" srcId="{9EDE00C8-9A74-4D3C-AC7E-26DD4532D3F2}" destId="{5FB2D109-BFE9-46D3-B21E-38F61325FAFF}" srcOrd="0" destOrd="0" presId="urn:microsoft.com/office/officeart/2005/8/layout/vList2"/>
    <dgm:cxn modelId="{C82DB37F-B030-4131-8B98-0F6066A32DD9}" type="presParOf" srcId="{9EDE00C8-9A74-4D3C-AC7E-26DD4532D3F2}" destId="{CD4134F4-A3A5-4945-8440-67D36935F82C}" srcOrd="1" destOrd="0" presId="urn:microsoft.com/office/officeart/2005/8/layout/vList2"/>
    <dgm:cxn modelId="{D9E88AA0-3ADD-45CE-9734-57C537120878}" type="presParOf" srcId="{9EDE00C8-9A74-4D3C-AC7E-26DD4532D3F2}" destId="{9CF4679B-05F6-4F2A-80FD-985A8ADF64D5}" srcOrd="2" destOrd="0" presId="urn:microsoft.com/office/officeart/2005/8/layout/vList2"/>
    <dgm:cxn modelId="{0640F02A-412B-4140-8B6F-B6403B768D60}" type="presParOf" srcId="{9EDE00C8-9A74-4D3C-AC7E-26DD4532D3F2}" destId="{B28CBCDD-E3EE-49C4-9F57-5D6036FF9847}" srcOrd="3" destOrd="0" presId="urn:microsoft.com/office/officeart/2005/8/layout/vList2"/>
    <dgm:cxn modelId="{0D68DE29-273E-41D4-B488-B22768ADC62A}" type="presParOf" srcId="{9EDE00C8-9A74-4D3C-AC7E-26DD4532D3F2}" destId="{E9F194AE-29D4-4773-8B0C-9AE60F6B8DE4}" srcOrd="4" destOrd="0" presId="urn:microsoft.com/office/officeart/2005/8/layout/vList2"/>
    <dgm:cxn modelId="{75533247-2C54-4FF8-AC31-D73565F978AE}" type="presParOf" srcId="{9EDE00C8-9A74-4D3C-AC7E-26DD4532D3F2}" destId="{13D908C4-4A93-4B16-A7CC-FB183C46A3CD}" srcOrd="5" destOrd="0" presId="urn:microsoft.com/office/officeart/2005/8/layout/vList2"/>
    <dgm:cxn modelId="{F621EDC0-79F0-4C0D-B2B5-8D8D7660E9E9}" type="presParOf" srcId="{9EDE00C8-9A74-4D3C-AC7E-26DD4532D3F2}" destId="{7547E697-2354-48FC-B7AB-30E3FD577FE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338452-B900-42F3-ADFD-009F126D02DE}"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08BA2A5B-8B40-45D1-A978-1577BBFCBF33}">
      <dgm:prSet/>
      <dgm:spPr/>
      <dgm:t>
        <a:bodyPr/>
        <a:lstStyle/>
        <a:p>
          <a:r>
            <a:rPr lang="en-GB" dirty="0"/>
            <a:t>Scaffolding and Visual Representations</a:t>
          </a:r>
          <a:endParaRPr lang="en-US" dirty="0"/>
        </a:p>
      </dgm:t>
    </dgm:pt>
    <dgm:pt modelId="{55ADF1D5-5567-405E-9DE6-F7F78E44090C}" type="parTrans" cxnId="{4B68C976-20B7-4450-B6B9-238B6087E55F}">
      <dgm:prSet/>
      <dgm:spPr/>
      <dgm:t>
        <a:bodyPr/>
        <a:lstStyle/>
        <a:p>
          <a:endParaRPr lang="en-US"/>
        </a:p>
      </dgm:t>
    </dgm:pt>
    <dgm:pt modelId="{95516EAA-24F5-4101-B091-D24983266B27}" type="sibTrans" cxnId="{4B68C976-20B7-4450-B6B9-238B6087E55F}">
      <dgm:prSet/>
      <dgm:spPr/>
      <dgm:t>
        <a:bodyPr/>
        <a:lstStyle/>
        <a:p>
          <a:endParaRPr lang="en-US"/>
        </a:p>
      </dgm:t>
    </dgm:pt>
    <dgm:pt modelId="{63DB2087-2813-4242-BFBE-E40261237160}">
      <dgm:prSet/>
      <dgm:spPr/>
      <dgm:t>
        <a:bodyPr/>
        <a:lstStyle/>
        <a:p>
          <a:r>
            <a:rPr lang="en-GB"/>
            <a:t>Check on track</a:t>
          </a:r>
          <a:endParaRPr lang="en-US"/>
        </a:p>
      </dgm:t>
    </dgm:pt>
    <dgm:pt modelId="{6082A762-43AD-47E2-B06C-F89E09D0D835}" type="parTrans" cxnId="{C57B624A-80AC-4A94-BAAD-4F79B3B7C233}">
      <dgm:prSet/>
      <dgm:spPr/>
      <dgm:t>
        <a:bodyPr/>
        <a:lstStyle/>
        <a:p>
          <a:endParaRPr lang="en-US"/>
        </a:p>
      </dgm:t>
    </dgm:pt>
    <dgm:pt modelId="{32414D87-6F39-4394-AF03-8D8DCA007D4D}" type="sibTrans" cxnId="{C57B624A-80AC-4A94-BAAD-4F79B3B7C233}">
      <dgm:prSet/>
      <dgm:spPr/>
      <dgm:t>
        <a:bodyPr/>
        <a:lstStyle/>
        <a:p>
          <a:endParaRPr lang="en-US"/>
        </a:p>
      </dgm:t>
    </dgm:pt>
    <dgm:pt modelId="{17E57850-D779-423E-95A4-268CDB11E88E}">
      <dgm:prSet/>
      <dgm:spPr/>
      <dgm:t>
        <a:bodyPr/>
        <a:lstStyle/>
        <a:p>
          <a:r>
            <a:rPr lang="en-GB"/>
            <a:t>Retelling instructions</a:t>
          </a:r>
          <a:endParaRPr lang="en-US"/>
        </a:p>
      </dgm:t>
    </dgm:pt>
    <dgm:pt modelId="{41DC12C1-2BF2-4A26-87FA-114DD764593D}" type="parTrans" cxnId="{0258E1BB-FC07-492B-A8FB-5DB459849E5D}">
      <dgm:prSet/>
      <dgm:spPr/>
      <dgm:t>
        <a:bodyPr/>
        <a:lstStyle/>
        <a:p>
          <a:endParaRPr lang="en-US"/>
        </a:p>
      </dgm:t>
    </dgm:pt>
    <dgm:pt modelId="{6CBA02CC-8D15-496F-A5DD-D72E3EFBCFE8}" type="sibTrans" cxnId="{0258E1BB-FC07-492B-A8FB-5DB459849E5D}">
      <dgm:prSet/>
      <dgm:spPr/>
      <dgm:t>
        <a:bodyPr/>
        <a:lstStyle/>
        <a:p>
          <a:endParaRPr lang="en-US"/>
        </a:p>
      </dgm:t>
    </dgm:pt>
    <dgm:pt modelId="{CE70F912-CF3E-4F6A-811C-C9CB06DA2715}">
      <dgm:prSet/>
      <dgm:spPr/>
      <dgm:t>
        <a:bodyPr/>
        <a:lstStyle/>
        <a:p>
          <a:r>
            <a:rPr lang="en-GB"/>
            <a:t>Thinking frames and metacognition (plan-monitor-evaluate)</a:t>
          </a:r>
          <a:endParaRPr lang="en-US"/>
        </a:p>
      </dgm:t>
    </dgm:pt>
    <dgm:pt modelId="{BC810694-752E-4F94-9786-237845D2F8BC}" type="parTrans" cxnId="{93D7540B-70CA-45AA-83AA-9EE95FAC89A8}">
      <dgm:prSet/>
      <dgm:spPr/>
      <dgm:t>
        <a:bodyPr/>
        <a:lstStyle/>
        <a:p>
          <a:endParaRPr lang="en-US"/>
        </a:p>
      </dgm:t>
    </dgm:pt>
    <dgm:pt modelId="{865E1BC7-5B51-43C5-BA4C-350BEB252533}" type="sibTrans" cxnId="{93D7540B-70CA-45AA-83AA-9EE95FAC89A8}">
      <dgm:prSet/>
      <dgm:spPr/>
      <dgm:t>
        <a:bodyPr/>
        <a:lstStyle/>
        <a:p>
          <a:endParaRPr lang="en-US"/>
        </a:p>
      </dgm:t>
    </dgm:pt>
    <dgm:pt modelId="{F73BA601-0F98-4F8C-94D5-0C4DC918F6C7}">
      <dgm:prSet/>
      <dgm:spPr/>
      <dgm:t>
        <a:bodyPr/>
        <a:lstStyle/>
        <a:p>
          <a:r>
            <a:rPr lang="en-GB"/>
            <a:t>Overlays and Reading Rulers</a:t>
          </a:r>
          <a:endParaRPr lang="en-US"/>
        </a:p>
      </dgm:t>
    </dgm:pt>
    <dgm:pt modelId="{168E74FA-A301-4E68-9E9F-78069D986191}" type="parTrans" cxnId="{152BFF9B-96FC-4F14-8AA2-4AF8AC861601}">
      <dgm:prSet/>
      <dgm:spPr/>
      <dgm:t>
        <a:bodyPr/>
        <a:lstStyle/>
        <a:p>
          <a:endParaRPr lang="en-US"/>
        </a:p>
      </dgm:t>
    </dgm:pt>
    <dgm:pt modelId="{8FC2AD39-2B54-4CB9-A4F5-29C3FC5AC7CB}" type="sibTrans" cxnId="{152BFF9B-96FC-4F14-8AA2-4AF8AC861601}">
      <dgm:prSet/>
      <dgm:spPr/>
      <dgm:t>
        <a:bodyPr/>
        <a:lstStyle/>
        <a:p>
          <a:endParaRPr lang="en-US"/>
        </a:p>
      </dgm:t>
    </dgm:pt>
    <dgm:pt modelId="{62786F2E-C85C-4C5F-AA43-580A29C9F767}">
      <dgm:prSet/>
      <dgm:spPr/>
      <dgm:t>
        <a:bodyPr/>
        <a:lstStyle/>
        <a:p>
          <a:r>
            <a:rPr lang="en-GB"/>
            <a:t>Considering cognitive load</a:t>
          </a:r>
          <a:endParaRPr lang="en-US"/>
        </a:p>
      </dgm:t>
    </dgm:pt>
    <dgm:pt modelId="{DB7BB1DE-6772-42D0-B044-E6DAF3347558}" type="parTrans" cxnId="{0BCF360C-66DF-490F-A08F-ECAAC25F1225}">
      <dgm:prSet/>
      <dgm:spPr/>
      <dgm:t>
        <a:bodyPr/>
        <a:lstStyle/>
        <a:p>
          <a:endParaRPr lang="en-US"/>
        </a:p>
      </dgm:t>
    </dgm:pt>
    <dgm:pt modelId="{91D764F9-F5CE-43E5-A4AA-2276CDBC8B71}" type="sibTrans" cxnId="{0BCF360C-66DF-490F-A08F-ECAAC25F1225}">
      <dgm:prSet/>
      <dgm:spPr/>
      <dgm:t>
        <a:bodyPr/>
        <a:lstStyle/>
        <a:p>
          <a:endParaRPr lang="en-US"/>
        </a:p>
      </dgm:t>
    </dgm:pt>
    <dgm:pt modelId="{95920242-93D2-4EA3-B711-2B18468AF900}">
      <dgm:prSet/>
      <dgm:spPr/>
      <dgm:t>
        <a:bodyPr/>
        <a:lstStyle/>
        <a:p>
          <a:r>
            <a:rPr lang="en-GB"/>
            <a:t>Retrieval and overlearning</a:t>
          </a:r>
          <a:endParaRPr lang="en-US"/>
        </a:p>
      </dgm:t>
    </dgm:pt>
    <dgm:pt modelId="{2D9ADB6C-F274-4663-A159-0FDF959B1863}" type="parTrans" cxnId="{CAFD1837-052B-43B5-92AE-E01066D8C7BE}">
      <dgm:prSet/>
      <dgm:spPr/>
      <dgm:t>
        <a:bodyPr/>
        <a:lstStyle/>
        <a:p>
          <a:endParaRPr lang="en-US"/>
        </a:p>
      </dgm:t>
    </dgm:pt>
    <dgm:pt modelId="{F02445FE-3E08-4E07-85C9-A81054640634}" type="sibTrans" cxnId="{CAFD1837-052B-43B5-92AE-E01066D8C7BE}">
      <dgm:prSet/>
      <dgm:spPr/>
      <dgm:t>
        <a:bodyPr/>
        <a:lstStyle/>
        <a:p>
          <a:endParaRPr lang="en-US"/>
        </a:p>
      </dgm:t>
    </dgm:pt>
    <dgm:pt modelId="{EFDE90B5-14C5-40C0-BFCA-A38703D3BF78}">
      <dgm:prSet/>
      <dgm:spPr/>
      <dgm:t>
        <a:bodyPr/>
        <a:lstStyle/>
        <a:p>
          <a:r>
            <a:rPr lang="en-GB"/>
            <a:t>NCETM whole class teaching</a:t>
          </a:r>
          <a:endParaRPr lang="en-US"/>
        </a:p>
      </dgm:t>
    </dgm:pt>
    <dgm:pt modelId="{E9851390-F328-47F3-8E45-8289791A330A}" type="parTrans" cxnId="{48703D7B-B3AE-48C7-8259-73D711F83B5F}">
      <dgm:prSet/>
      <dgm:spPr/>
      <dgm:t>
        <a:bodyPr/>
        <a:lstStyle/>
        <a:p>
          <a:endParaRPr lang="en-US"/>
        </a:p>
      </dgm:t>
    </dgm:pt>
    <dgm:pt modelId="{DC131698-FEC3-454D-B9E9-278C49A55FCF}" type="sibTrans" cxnId="{48703D7B-B3AE-48C7-8259-73D711F83B5F}">
      <dgm:prSet/>
      <dgm:spPr/>
      <dgm:t>
        <a:bodyPr/>
        <a:lstStyle/>
        <a:p>
          <a:endParaRPr lang="en-US"/>
        </a:p>
      </dgm:t>
    </dgm:pt>
    <dgm:pt modelId="{F21C0CF6-E009-40FA-8903-01D741C67C70}">
      <dgm:prSet/>
      <dgm:spPr/>
      <dgm:t>
        <a:bodyPr/>
        <a:lstStyle/>
        <a:p>
          <a:r>
            <a:rPr lang="en-GB"/>
            <a:t>Manipulatives</a:t>
          </a:r>
          <a:endParaRPr lang="en-US"/>
        </a:p>
      </dgm:t>
    </dgm:pt>
    <dgm:pt modelId="{93433F21-90C0-4167-80C8-C0A5FE8574F0}" type="parTrans" cxnId="{38D30435-2B0A-4E27-B305-122FFFC4B12C}">
      <dgm:prSet/>
      <dgm:spPr/>
      <dgm:t>
        <a:bodyPr/>
        <a:lstStyle/>
        <a:p>
          <a:endParaRPr lang="en-US"/>
        </a:p>
      </dgm:t>
    </dgm:pt>
    <dgm:pt modelId="{6665C689-A309-4B3E-9B2D-3DA18C16AB1D}" type="sibTrans" cxnId="{38D30435-2B0A-4E27-B305-122FFFC4B12C}">
      <dgm:prSet/>
      <dgm:spPr/>
      <dgm:t>
        <a:bodyPr/>
        <a:lstStyle/>
        <a:p>
          <a:endParaRPr lang="en-US"/>
        </a:p>
      </dgm:t>
    </dgm:pt>
    <dgm:pt modelId="{866F5E61-A45C-4E73-A0EE-2306EE1A6FB1}">
      <dgm:prSet/>
      <dgm:spPr/>
      <dgm:t>
        <a:bodyPr/>
        <a:lstStyle/>
        <a:p>
          <a:r>
            <a:rPr lang="en-GB"/>
            <a:t>Explicit instruction</a:t>
          </a:r>
          <a:endParaRPr lang="en-US"/>
        </a:p>
      </dgm:t>
    </dgm:pt>
    <dgm:pt modelId="{E42F4828-F233-4197-AED8-FB014BFCBB4E}" type="parTrans" cxnId="{B2875780-D688-4EEA-9CE4-18049DA46AA5}">
      <dgm:prSet/>
      <dgm:spPr/>
      <dgm:t>
        <a:bodyPr/>
        <a:lstStyle/>
        <a:p>
          <a:endParaRPr lang="en-US"/>
        </a:p>
      </dgm:t>
    </dgm:pt>
    <dgm:pt modelId="{6A8495AD-E291-4790-B6C3-AB5308E69084}" type="sibTrans" cxnId="{B2875780-D688-4EEA-9CE4-18049DA46AA5}">
      <dgm:prSet/>
      <dgm:spPr/>
      <dgm:t>
        <a:bodyPr/>
        <a:lstStyle/>
        <a:p>
          <a:endParaRPr lang="en-US"/>
        </a:p>
      </dgm:t>
    </dgm:pt>
    <dgm:pt modelId="{596A70D3-B223-4E18-AA9E-1C4789FD7654}">
      <dgm:prSet/>
      <dgm:spPr/>
      <dgm:t>
        <a:bodyPr/>
        <a:lstStyle/>
        <a:p>
          <a:r>
            <a:rPr lang="en-GB"/>
            <a:t>Assistive tech</a:t>
          </a:r>
          <a:endParaRPr lang="en-US"/>
        </a:p>
      </dgm:t>
    </dgm:pt>
    <dgm:pt modelId="{2D0DBC90-0CD3-476E-BB0D-5DA14FCD69B2}" type="parTrans" cxnId="{1434FB64-DE7B-409C-A211-BBF16B8E3BC2}">
      <dgm:prSet/>
      <dgm:spPr/>
      <dgm:t>
        <a:bodyPr/>
        <a:lstStyle/>
        <a:p>
          <a:endParaRPr lang="en-US"/>
        </a:p>
      </dgm:t>
    </dgm:pt>
    <dgm:pt modelId="{82695816-B81C-43EE-BABD-66389A61E64E}" type="sibTrans" cxnId="{1434FB64-DE7B-409C-A211-BBF16B8E3BC2}">
      <dgm:prSet/>
      <dgm:spPr/>
      <dgm:t>
        <a:bodyPr/>
        <a:lstStyle/>
        <a:p>
          <a:endParaRPr lang="en-US"/>
        </a:p>
      </dgm:t>
    </dgm:pt>
    <dgm:pt modelId="{50A37305-FF94-4E40-8044-3081DCA935D4}">
      <dgm:prSet/>
      <dgm:spPr/>
      <dgm:t>
        <a:bodyPr/>
        <a:lstStyle/>
        <a:p>
          <a:r>
            <a:rPr lang="en-GB" dirty="0"/>
            <a:t>Multisensory where possible</a:t>
          </a:r>
          <a:endParaRPr lang="en-US" dirty="0"/>
        </a:p>
      </dgm:t>
    </dgm:pt>
    <dgm:pt modelId="{B9B29B8F-909F-4A2A-874D-1082B873F1A3}" type="parTrans" cxnId="{D35E5F6D-900F-4A34-81C6-1FDF4BC8B819}">
      <dgm:prSet/>
      <dgm:spPr/>
      <dgm:t>
        <a:bodyPr/>
        <a:lstStyle/>
        <a:p>
          <a:endParaRPr lang="en-US"/>
        </a:p>
      </dgm:t>
    </dgm:pt>
    <dgm:pt modelId="{84898494-9AF6-4B0A-B263-DE885FD1ECF0}" type="sibTrans" cxnId="{D35E5F6D-900F-4A34-81C6-1FDF4BC8B819}">
      <dgm:prSet/>
      <dgm:spPr/>
      <dgm:t>
        <a:bodyPr/>
        <a:lstStyle/>
        <a:p>
          <a:endParaRPr lang="en-US"/>
        </a:p>
      </dgm:t>
    </dgm:pt>
    <dgm:pt modelId="{F88B5C35-CBB6-41D9-8D33-2ADB749CEF8E}" type="pres">
      <dgm:prSet presAssocID="{F6338452-B900-42F3-ADFD-009F126D02DE}" presName="Name0" presStyleCnt="0">
        <dgm:presLayoutVars>
          <dgm:dir/>
          <dgm:resizeHandles val="exact"/>
        </dgm:presLayoutVars>
      </dgm:prSet>
      <dgm:spPr/>
    </dgm:pt>
    <dgm:pt modelId="{74A824EE-F25B-4C6E-8D06-6B29B440A1F8}" type="pres">
      <dgm:prSet presAssocID="{08BA2A5B-8B40-45D1-A978-1577BBFCBF33}" presName="node" presStyleLbl="node1" presStyleIdx="0" presStyleCnt="12">
        <dgm:presLayoutVars>
          <dgm:bulletEnabled val="1"/>
        </dgm:presLayoutVars>
      </dgm:prSet>
      <dgm:spPr/>
    </dgm:pt>
    <dgm:pt modelId="{1DBEB958-6FCC-4CFE-AC11-E6B36EF85F2E}" type="pres">
      <dgm:prSet presAssocID="{95516EAA-24F5-4101-B091-D24983266B27}" presName="sibTrans" presStyleLbl="sibTrans1D1" presStyleIdx="0" presStyleCnt="11"/>
      <dgm:spPr/>
    </dgm:pt>
    <dgm:pt modelId="{26C7126A-9F23-4141-B443-B6D9E5A7ADE9}" type="pres">
      <dgm:prSet presAssocID="{95516EAA-24F5-4101-B091-D24983266B27}" presName="connectorText" presStyleLbl="sibTrans1D1" presStyleIdx="0" presStyleCnt="11"/>
      <dgm:spPr/>
    </dgm:pt>
    <dgm:pt modelId="{09BB4920-4F5B-4D1B-A945-5AFEA4E7D024}" type="pres">
      <dgm:prSet presAssocID="{63DB2087-2813-4242-BFBE-E40261237160}" presName="node" presStyleLbl="node1" presStyleIdx="1" presStyleCnt="12">
        <dgm:presLayoutVars>
          <dgm:bulletEnabled val="1"/>
        </dgm:presLayoutVars>
      </dgm:prSet>
      <dgm:spPr/>
    </dgm:pt>
    <dgm:pt modelId="{A7121347-E5D5-49C5-97FE-A3C265DD2EEC}" type="pres">
      <dgm:prSet presAssocID="{32414D87-6F39-4394-AF03-8D8DCA007D4D}" presName="sibTrans" presStyleLbl="sibTrans1D1" presStyleIdx="1" presStyleCnt="11"/>
      <dgm:spPr/>
    </dgm:pt>
    <dgm:pt modelId="{E9388023-505F-4556-BEA4-0A8414782679}" type="pres">
      <dgm:prSet presAssocID="{32414D87-6F39-4394-AF03-8D8DCA007D4D}" presName="connectorText" presStyleLbl="sibTrans1D1" presStyleIdx="1" presStyleCnt="11"/>
      <dgm:spPr/>
    </dgm:pt>
    <dgm:pt modelId="{FCA5B4DF-A73C-471C-B22E-C8748D0AB89A}" type="pres">
      <dgm:prSet presAssocID="{17E57850-D779-423E-95A4-268CDB11E88E}" presName="node" presStyleLbl="node1" presStyleIdx="2" presStyleCnt="12">
        <dgm:presLayoutVars>
          <dgm:bulletEnabled val="1"/>
        </dgm:presLayoutVars>
      </dgm:prSet>
      <dgm:spPr/>
    </dgm:pt>
    <dgm:pt modelId="{29739503-36A1-4940-85BB-550510E3652C}" type="pres">
      <dgm:prSet presAssocID="{6CBA02CC-8D15-496F-A5DD-D72E3EFBCFE8}" presName="sibTrans" presStyleLbl="sibTrans1D1" presStyleIdx="2" presStyleCnt="11"/>
      <dgm:spPr/>
    </dgm:pt>
    <dgm:pt modelId="{4610E62F-79FD-4B8B-819B-8BBE59F79F2C}" type="pres">
      <dgm:prSet presAssocID="{6CBA02CC-8D15-496F-A5DD-D72E3EFBCFE8}" presName="connectorText" presStyleLbl="sibTrans1D1" presStyleIdx="2" presStyleCnt="11"/>
      <dgm:spPr/>
    </dgm:pt>
    <dgm:pt modelId="{8AF943DC-83E2-4A8E-9B60-99FF3AB15783}" type="pres">
      <dgm:prSet presAssocID="{CE70F912-CF3E-4F6A-811C-C9CB06DA2715}" presName="node" presStyleLbl="node1" presStyleIdx="3" presStyleCnt="12">
        <dgm:presLayoutVars>
          <dgm:bulletEnabled val="1"/>
        </dgm:presLayoutVars>
      </dgm:prSet>
      <dgm:spPr/>
    </dgm:pt>
    <dgm:pt modelId="{587E009C-7C90-40CA-8F57-DE6739B7B0E2}" type="pres">
      <dgm:prSet presAssocID="{865E1BC7-5B51-43C5-BA4C-350BEB252533}" presName="sibTrans" presStyleLbl="sibTrans1D1" presStyleIdx="3" presStyleCnt="11"/>
      <dgm:spPr/>
    </dgm:pt>
    <dgm:pt modelId="{A7F4B7EC-0BCE-4A7E-B3FB-024E66DA3C52}" type="pres">
      <dgm:prSet presAssocID="{865E1BC7-5B51-43C5-BA4C-350BEB252533}" presName="connectorText" presStyleLbl="sibTrans1D1" presStyleIdx="3" presStyleCnt="11"/>
      <dgm:spPr/>
    </dgm:pt>
    <dgm:pt modelId="{B0914311-2DD9-4D78-8915-5560CFCB81E9}" type="pres">
      <dgm:prSet presAssocID="{F73BA601-0F98-4F8C-94D5-0C4DC918F6C7}" presName="node" presStyleLbl="node1" presStyleIdx="4" presStyleCnt="12">
        <dgm:presLayoutVars>
          <dgm:bulletEnabled val="1"/>
        </dgm:presLayoutVars>
      </dgm:prSet>
      <dgm:spPr/>
    </dgm:pt>
    <dgm:pt modelId="{5798638C-6398-46ED-BB9A-2E4EE2B8E6EA}" type="pres">
      <dgm:prSet presAssocID="{8FC2AD39-2B54-4CB9-A4F5-29C3FC5AC7CB}" presName="sibTrans" presStyleLbl="sibTrans1D1" presStyleIdx="4" presStyleCnt="11"/>
      <dgm:spPr/>
    </dgm:pt>
    <dgm:pt modelId="{A8BF1FAD-CC4E-448B-B372-3452F29BCE17}" type="pres">
      <dgm:prSet presAssocID="{8FC2AD39-2B54-4CB9-A4F5-29C3FC5AC7CB}" presName="connectorText" presStyleLbl="sibTrans1D1" presStyleIdx="4" presStyleCnt="11"/>
      <dgm:spPr/>
    </dgm:pt>
    <dgm:pt modelId="{0691A5B2-D874-40E7-9DEB-80C0727D3C16}" type="pres">
      <dgm:prSet presAssocID="{62786F2E-C85C-4C5F-AA43-580A29C9F767}" presName="node" presStyleLbl="node1" presStyleIdx="5" presStyleCnt="12">
        <dgm:presLayoutVars>
          <dgm:bulletEnabled val="1"/>
        </dgm:presLayoutVars>
      </dgm:prSet>
      <dgm:spPr/>
    </dgm:pt>
    <dgm:pt modelId="{F3D4D68E-4EAC-42D9-91C3-12B89049FFC9}" type="pres">
      <dgm:prSet presAssocID="{91D764F9-F5CE-43E5-A4AA-2276CDBC8B71}" presName="sibTrans" presStyleLbl="sibTrans1D1" presStyleIdx="5" presStyleCnt="11"/>
      <dgm:spPr/>
    </dgm:pt>
    <dgm:pt modelId="{FA92E25C-F307-432C-B108-98B0C6D8A1AD}" type="pres">
      <dgm:prSet presAssocID="{91D764F9-F5CE-43E5-A4AA-2276CDBC8B71}" presName="connectorText" presStyleLbl="sibTrans1D1" presStyleIdx="5" presStyleCnt="11"/>
      <dgm:spPr/>
    </dgm:pt>
    <dgm:pt modelId="{6EDD546E-47F4-42B3-AF60-5082CEA302EE}" type="pres">
      <dgm:prSet presAssocID="{95920242-93D2-4EA3-B711-2B18468AF900}" presName="node" presStyleLbl="node1" presStyleIdx="6" presStyleCnt="12">
        <dgm:presLayoutVars>
          <dgm:bulletEnabled val="1"/>
        </dgm:presLayoutVars>
      </dgm:prSet>
      <dgm:spPr/>
    </dgm:pt>
    <dgm:pt modelId="{558046DB-92E9-4E79-8424-1EB61EECD24E}" type="pres">
      <dgm:prSet presAssocID="{F02445FE-3E08-4E07-85C9-A81054640634}" presName="sibTrans" presStyleLbl="sibTrans1D1" presStyleIdx="6" presStyleCnt="11"/>
      <dgm:spPr/>
    </dgm:pt>
    <dgm:pt modelId="{498C9500-0E78-4086-ACB1-D370C1FFEA25}" type="pres">
      <dgm:prSet presAssocID="{F02445FE-3E08-4E07-85C9-A81054640634}" presName="connectorText" presStyleLbl="sibTrans1D1" presStyleIdx="6" presStyleCnt="11"/>
      <dgm:spPr/>
    </dgm:pt>
    <dgm:pt modelId="{55AF8312-C1B5-494A-8FED-18BC3543F6AF}" type="pres">
      <dgm:prSet presAssocID="{EFDE90B5-14C5-40C0-BFCA-A38703D3BF78}" presName="node" presStyleLbl="node1" presStyleIdx="7" presStyleCnt="12">
        <dgm:presLayoutVars>
          <dgm:bulletEnabled val="1"/>
        </dgm:presLayoutVars>
      </dgm:prSet>
      <dgm:spPr/>
    </dgm:pt>
    <dgm:pt modelId="{0B413A44-EACB-4D1E-9BCC-D431B6815505}" type="pres">
      <dgm:prSet presAssocID="{DC131698-FEC3-454D-B9E9-278C49A55FCF}" presName="sibTrans" presStyleLbl="sibTrans1D1" presStyleIdx="7" presStyleCnt="11"/>
      <dgm:spPr/>
    </dgm:pt>
    <dgm:pt modelId="{0FAD0DE9-F15F-41D3-926D-01E3E913D2F5}" type="pres">
      <dgm:prSet presAssocID="{DC131698-FEC3-454D-B9E9-278C49A55FCF}" presName="connectorText" presStyleLbl="sibTrans1D1" presStyleIdx="7" presStyleCnt="11"/>
      <dgm:spPr/>
    </dgm:pt>
    <dgm:pt modelId="{0FECC4C7-6AE7-4F1A-8C43-8DA5A884264B}" type="pres">
      <dgm:prSet presAssocID="{F21C0CF6-E009-40FA-8903-01D741C67C70}" presName="node" presStyleLbl="node1" presStyleIdx="8" presStyleCnt="12">
        <dgm:presLayoutVars>
          <dgm:bulletEnabled val="1"/>
        </dgm:presLayoutVars>
      </dgm:prSet>
      <dgm:spPr/>
    </dgm:pt>
    <dgm:pt modelId="{366812D5-652F-4C36-A68F-3424945D727D}" type="pres">
      <dgm:prSet presAssocID="{6665C689-A309-4B3E-9B2D-3DA18C16AB1D}" presName="sibTrans" presStyleLbl="sibTrans1D1" presStyleIdx="8" presStyleCnt="11"/>
      <dgm:spPr/>
    </dgm:pt>
    <dgm:pt modelId="{6A8F0B36-6041-4748-A1D8-13BE624FAC23}" type="pres">
      <dgm:prSet presAssocID="{6665C689-A309-4B3E-9B2D-3DA18C16AB1D}" presName="connectorText" presStyleLbl="sibTrans1D1" presStyleIdx="8" presStyleCnt="11"/>
      <dgm:spPr/>
    </dgm:pt>
    <dgm:pt modelId="{D733D479-5C25-4842-87E0-796A787947AB}" type="pres">
      <dgm:prSet presAssocID="{866F5E61-A45C-4E73-A0EE-2306EE1A6FB1}" presName="node" presStyleLbl="node1" presStyleIdx="9" presStyleCnt="12">
        <dgm:presLayoutVars>
          <dgm:bulletEnabled val="1"/>
        </dgm:presLayoutVars>
      </dgm:prSet>
      <dgm:spPr/>
    </dgm:pt>
    <dgm:pt modelId="{6E1CED6C-63B4-4C08-987B-7154233B2AA3}" type="pres">
      <dgm:prSet presAssocID="{6A8495AD-E291-4790-B6C3-AB5308E69084}" presName="sibTrans" presStyleLbl="sibTrans1D1" presStyleIdx="9" presStyleCnt="11"/>
      <dgm:spPr/>
    </dgm:pt>
    <dgm:pt modelId="{B19F6376-F58B-4C7C-9B67-23B8B2F9D0DD}" type="pres">
      <dgm:prSet presAssocID="{6A8495AD-E291-4790-B6C3-AB5308E69084}" presName="connectorText" presStyleLbl="sibTrans1D1" presStyleIdx="9" presStyleCnt="11"/>
      <dgm:spPr/>
    </dgm:pt>
    <dgm:pt modelId="{FD61CCD6-8249-4CD8-B704-B17FC44F6605}" type="pres">
      <dgm:prSet presAssocID="{596A70D3-B223-4E18-AA9E-1C4789FD7654}" presName="node" presStyleLbl="node1" presStyleIdx="10" presStyleCnt="12">
        <dgm:presLayoutVars>
          <dgm:bulletEnabled val="1"/>
        </dgm:presLayoutVars>
      </dgm:prSet>
      <dgm:spPr/>
    </dgm:pt>
    <dgm:pt modelId="{0DC17BD2-6420-436B-943A-D40EFF8CD48C}" type="pres">
      <dgm:prSet presAssocID="{82695816-B81C-43EE-BABD-66389A61E64E}" presName="sibTrans" presStyleLbl="sibTrans1D1" presStyleIdx="10" presStyleCnt="11"/>
      <dgm:spPr/>
    </dgm:pt>
    <dgm:pt modelId="{482FFC5B-219B-4EE8-BDD5-E8C55F8C3E17}" type="pres">
      <dgm:prSet presAssocID="{82695816-B81C-43EE-BABD-66389A61E64E}" presName="connectorText" presStyleLbl="sibTrans1D1" presStyleIdx="10" presStyleCnt="11"/>
      <dgm:spPr/>
    </dgm:pt>
    <dgm:pt modelId="{84FA2E54-83E1-4ED1-9ECB-AFF4DA0361C6}" type="pres">
      <dgm:prSet presAssocID="{50A37305-FF94-4E40-8044-3081DCA935D4}" presName="node" presStyleLbl="node1" presStyleIdx="11" presStyleCnt="12">
        <dgm:presLayoutVars>
          <dgm:bulletEnabled val="1"/>
        </dgm:presLayoutVars>
      </dgm:prSet>
      <dgm:spPr/>
    </dgm:pt>
  </dgm:ptLst>
  <dgm:cxnLst>
    <dgm:cxn modelId="{5B23B602-AD00-43A3-8DCC-42FCD2D67144}" type="presOf" srcId="{95920242-93D2-4EA3-B711-2B18468AF900}" destId="{6EDD546E-47F4-42B3-AF60-5082CEA302EE}" srcOrd="0" destOrd="0" presId="urn:microsoft.com/office/officeart/2016/7/layout/RepeatingBendingProcessNew"/>
    <dgm:cxn modelId="{EAE84003-0376-4E9C-91F0-D81845FDD9B7}" type="presOf" srcId="{91D764F9-F5CE-43E5-A4AA-2276CDBC8B71}" destId="{FA92E25C-F307-432C-B108-98B0C6D8A1AD}" srcOrd="1" destOrd="0" presId="urn:microsoft.com/office/officeart/2016/7/layout/RepeatingBendingProcessNew"/>
    <dgm:cxn modelId="{03714E04-8CA3-4B10-867D-D32F533DB2E8}" type="presOf" srcId="{F6338452-B900-42F3-ADFD-009F126D02DE}" destId="{F88B5C35-CBB6-41D9-8D33-2ADB749CEF8E}" srcOrd="0" destOrd="0" presId="urn:microsoft.com/office/officeart/2016/7/layout/RepeatingBendingProcessNew"/>
    <dgm:cxn modelId="{59FEC305-417A-41B7-A39A-ACD37C57F278}" type="presOf" srcId="{82695816-B81C-43EE-BABD-66389A61E64E}" destId="{0DC17BD2-6420-436B-943A-D40EFF8CD48C}" srcOrd="0" destOrd="0" presId="urn:microsoft.com/office/officeart/2016/7/layout/RepeatingBendingProcessNew"/>
    <dgm:cxn modelId="{93D7540B-70CA-45AA-83AA-9EE95FAC89A8}" srcId="{F6338452-B900-42F3-ADFD-009F126D02DE}" destId="{CE70F912-CF3E-4F6A-811C-C9CB06DA2715}" srcOrd="3" destOrd="0" parTransId="{BC810694-752E-4F94-9786-237845D2F8BC}" sibTransId="{865E1BC7-5B51-43C5-BA4C-350BEB252533}"/>
    <dgm:cxn modelId="{0BCF360C-66DF-490F-A08F-ECAAC25F1225}" srcId="{F6338452-B900-42F3-ADFD-009F126D02DE}" destId="{62786F2E-C85C-4C5F-AA43-580A29C9F767}" srcOrd="5" destOrd="0" parTransId="{DB7BB1DE-6772-42D0-B044-E6DAF3347558}" sibTransId="{91D764F9-F5CE-43E5-A4AA-2276CDBC8B71}"/>
    <dgm:cxn modelId="{90B36219-D71A-4F21-BE2D-492F35FD61BE}" type="presOf" srcId="{82695816-B81C-43EE-BABD-66389A61E64E}" destId="{482FFC5B-219B-4EE8-BDD5-E8C55F8C3E17}" srcOrd="1" destOrd="0" presId="urn:microsoft.com/office/officeart/2016/7/layout/RepeatingBendingProcessNew"/>
    <dgm:cxn modelId="{37BC2522-7DDF-4A15-8CA7-D40011315A0B}" type="presOf" srcId="{596A70D3-B223-4E18-AA9E-1C4789FD7654}" destId="{FD61CCD6-8249-4CD8-B704-B17FC44F6605}" srcOrd="0" destOrd="0" presId="urn:microsoft.com/office/officeart/2016/7/layout/RepeatingBendingProcessNew"/>
    <dgm:cxn modelId="{45838224-1EAC-4557-B4D1-027FE23A9193}" type="presOf" srcId="{DC131698-FEC3-454D-B9E9-278C49A55FCF}" destId="{0FAD0DE9-F15F-41D3-926D-01E3E913D2F5}" srcOrd="1" destOrd="0" presId="urn:microsoft.com/office/officeart/2016/7/layout/RepeatingBendingProcessNew"/>
    <dgm:cxn modelId="{88691E2A-C709-431B-87D2-C52D945932A3}" type="presOf" srcId="{50A37305-FF94-4E40-8044-3081DCA935D4}" destId="{84FA2E54-83E1-4ED1-9ECB-AFF4DA0361C6}" srcOrd="0" destOrd="0" presId="urn:microsoft.com/office/officeart/2016/7/layout/RepeatingBendingProcessNew"/>
    <dgm:cxn modelId="{E3CEBE2A-519B-4893-A32E-773568A6042D}" type="presOf" srcId="{32414D87-6F39-4394-AF03-8D8DCA007D4D}" destId="{A7121347-E5D5-49C5-97FE-A3C265DD2EEC}" srcOrd="0" destOrd="0" presId="urn:microsoft.com/office/officeart/2016/7/layout/RepeatingBendingProcessNew"/>
    <dgm:cxn modelId="{3C2ECB31-CFF8-497F-BAB7-0634C99E6559}" type="presOf" srcId="{865E1BC7-5B51-43C5-BA4C-350BEB252533}" destId="{587E009C-7C90-40CA-8F57-DE6739B7B0E2}" srcOrd="0" destOrd="0" presId="urn:microsoft.com/office/officeart/2016/7/layout/RepeatingBendingProcessNew"/>
    <dgm:cxn modelId="{3A690433-16D9-43D5-B832-022475B09DE5}" type="presOf" srcId="{6665C689-A309-4B3E-9B2D-3DA18C16AB1D}" destId="{366812D5-652F-4C36-A68F-3424945D727D}" srcOrd="0" destOrd="0" presId="urn:microsoft.com/office/officeart/2016/7/layout/RepeatingBendingProcessNew"/>
    <dgm:cxn modelId="{38D30435-2B0A-4E27-B305-122FFFC4B12C}" srcId="{F6338452-B900-42F3-ADFD-009F126D02DE}" destId="{F21C0CF6-E009-40FA-8903-01D741C67C70}" srcOrd="8" destOrd="0" parTransId="{93433F21-90C0-4167-80C8-C0A5FE8574F0}" sibTransId="{6665C689-A309-4B3E-9B2D-3DA18C16AB1D}"/>
    <dgm:cxn modelId="{0A437236-1B36-41DB-8F3D-D00E1BA5FE1C}" type="presOf" srcId="{6CBA02CC-8D15-496F-A5DD-D72E3EFBCFE8}" destId="{4610E62F-79FD-4B8B-819B-8BBE59F79F2C}" srcOrd="1" destOrd="0" presId="urn:microsoft.com/office/officeart/2016/7/layout/RepeatingBendingProcessNew"/>
    <dgm:cxn modelId="{CAFD1837-052B-43B5-92AE-E01066D8C7BE}" srcId="{F6338452-B900-42F3-ADFD-009F126D02DE}" destId="{95920242-93D2-4EA3-B711-2B18468AF900}" srcOrd="6" destOrd="0" parTransId="{2D9ADB6C-F274-4663-A159-0FDF959B1863}" sibTransId="{F02445FE-3E08-4E07-85C9-A81054640634}"/>
    <dgm:cxn modelId="{7A7A1C38-DBE8-492D-8C8F-8DE850174D64}" type="presOf" srcId="{6A8495AD-E291-4790-B6C3-AB5308E69084}" destId="{6E1CED6C-63B4-4C08-987B-7154233B2AA3}" srcOrd="0" destOrd="0" presId="urn:microsoft.com/office/officeart/2016/7/layout/RepeatingBendingProcessNew"/>
    <dgm:cxn modelId="{E4B7AC5C-6485-4E6C-B8A6-64D290F9FA03}" type="presOf" srcId="{8FC2AD39-2B54-4CB9-A4F5-29C3FC5AC7CB}" destId="{5798638C-6398-46ED-BB9A-2E4EE2B8E6EA}" srcOrd="0" destOrd="0" presId="urn:microsoft.com/office/officeart/2016/7/layout/RepeatingBendingProcessNew"/>
    <dgm:cxn modelId="{D7A54E5E-5A80-4B6B-81A2-0D5913998E58}" type="presOf" srcId="{866F5E61-A45C-4E73-A0EE-2306EE1A6FB1}" destId="{D733D479-5C25-4842-87E0-796A787947AB}" srcOrd="0" destOrd="0" presId="urn:microsoft.com/office/officeart/2016/7/layout/RepeatingBendingProcessNew"/>
    <dgm:cxn modelId="{1434FB64-DE7B-409C-A211-BBF16B8E3BC2}" srcId="{F6338452-B900-42F3-ADFD-009F126D02DE}" destId="{596A70D3-B223-4E18-AA9E-1C4789FD7654}" srcOrd="10" destOrd="0" parTransId="{2D0DBC90-0CD3-476E-BB0D-5DA14FCD69B2}" sibTransId="{82695816-B81C-43EE-BABD-66389A61E64E}"/>
    <dgm:cxn modelId="{C9E64F66-DC63-4A9B-90CD-80C0A486538A}" type="presOf" srcId="{62786F2E-C85C-4C5F-AA43-580A29C9F767}" destId="{0691A5B2-D874-40E7-9DEB-80C0727D3C16}" srcOrd="0" destOrd="0" presId="urn:microsoft.com/office/officeart/2016/7/layout/RepeatingBendingProcessNew"/>
    <dgm:cxn modelId="{245DBD49-3F6F-4244-AABE-FF4379A24F0D}" type="presOf" srcId="{DC131698-FEC3-454D-B9E9-278C49A55FCF}" destId="{0B413A44-EACB-4D1E-9BCC-D431B6815505}" srcOrd="0" destOrd="0" presId="urn:microsoft.com/office/officeart/2016/7/layout/RepeatingBendingProcessNew"/>
    <dgm:cxn modelId="{C57B624A-80AC-4A94-BAAD-4F79B3B7C233}" srcId="{F6338452-B900-42F3-ADFD-009F126D02DE}" destId="{63DB2087-2813-4242-BFBE-E40261237160}" srcOrd="1" destOrd="0" parTransId="{6082A762-43AD-47E2-B06C-F89E09D0D835}" sibTransId="{32414D87-6F39-4394-AF03-8D8DCA007D4D}"/>
    <dgm:cxn modelId="{D35E5F6D-900F-4A34-81C6-1FDF4BC8B819}" srcId="{F6338452-B900-42F3-ADFD-009F126D02DE}" destId="{50A37305-FF94-4E40-8044-3081DCA935D4}" srcOrd="11" destOrd="0" parTransId="{B9B29B8F-909F-4A2A-874D-1082B873F1A3}" sibTransId="{84898494-9AF6-4B0A-B263-DE885FD1ECF0}"/>
    <dgm:cxn modelId="{F0B4E36D-08E5-4BC2-8EF1-9407C750CA7B}" type="presOf" srcId="{95516EAA-24F5-4101-B091-D24983266B27}" destId="{26C7126A-9F23-4141-B443-B6D9E5A7ADE9}" srcOrd="1" destOrd="0" presId="urn:microsoft.com/office/officeart/2016/7/layout/RepeatingBendingProcessNew"/>
    <dgm:cxn modelId="{AE8CE273-685F-4BDA-A9E6-BA4B66268229}" type="presOf" srcId="{8FC2AD39-2B54-4CB9-A4F5-29C3FC5AC7CB}" destId="{A8BF1FAD-CC4E-448B-B372-3452F29BCE17}" srcOrd="1" destOrd="0" presId="urn:microsoft.com/office/officeart/2016/7/layout/RepeatingBendingProcessNew"/>
    <dgm:cxn modelId="{4B68C976-20B7-4450-B6B9-238B6087E55F}" srcId="{F6338452-B900-42F3-ADFD-009F126D02DE}" destId="{08BA2A5B-8B40-45D1-A978-1577BBFCBF33}" srcOrd="0" destOrd="0" parTransId="{55ADF1D5-5567-405E-9DE6-F7F78E44090C}" sibTransId="{95516EAA-24F5-4101-B091-D24983266B27}"/>
    <dgm:cxn modelId="{F6A0F756-1636-4215-9B6C-7E4F013A80CC}" type="presOf" srcId="{91D764F9-F5CE-43E5-A4AA-2276CDBC8B71}" destId="{F3D4D68E-4EAC-42D9-91C3-12B89049FFC9}" srcOrd="0" destOrd="0" presId="urn:microsoft.com/office/officeart/2016/7/layout/RepeatingBendingProcessNew"/>
    <dgm:cxn modelId="{E578BD7A-A9C9-4910-8470-093B70E8098C}" type="presOf" srcId="{08BA2A5B-8B40-45D1-A978-1577BBFCBF33}" destId="{74A824EE-F25B-4C6E-8D06-6B29B440A1F8}" srcOrd="0" destOrd="0" presId="urn:microsoft.com/office/officeart/2016/7/layout/RepeatingBendingProcessNew"/>
    <dgm:cxn modelId="{8411E85A-866B-4958-B394-5B3221DA1259}" type="presOf" srcId="{F21C0CF6-E009-40FA-8903-01D741C67C70}" destId="{0FECC4C7-6AE7-4F1A-8C43-8DA5A884264B}" srcOrd="0" destOrd="0" presId="urn:microsoft.com/office/officeart/2016/7/layout/RepeatingBendingProcessNew"/>
    <dgm:cxn modelId="{48703D7B-B3AE-48C7-8259-73D711F83B5F}" srcId="{F6338452-B900-42F3-ADFD-009F126D02DE}" destId="{EFDE90B5-14C5-40C0-BFCA-A38703D3BF78}" srcOrd="7" destOrd="0" parTransId="{E9851390-F328-47F3-8E45-8289791A330A}" sibTransId="{DC131698-FEC3-454D-B9E9-278C49A55FCF}"/>
    <dgm:cxn modelId="{B2875780-D688-4EEA-9CE4-18049DA46AA5}" srcId="{F6338452-B900-42F3-ADFD-009F126D02DE}" destId="{866F5E61-A45C-4E73-A0EE-2306EE1A6FB1}" srcOrd="9" destOrd="0" parTransId="{E42F4828-F233-4197-AED8-FB014BFCBB4E}" sibTransId="{6A8495AD-E291-4790-B6C3-AB5308E69084}"/>
    <dgm:cxn modelId="{1138CE88-20B3-404D-BE0B-A8A1BACF3111}" type="presOf" srcId="{EFDE90B5-14C5-40C0-BFCA-A38703D3BF78}" destId="{55AF8312-C1B5-494A-8FED-18BC3543F6AF}" srcOrd="0" destOrd="0" presId="urn:microsoft.com/office/officeart/2016/7/layout/RepeatingBendingProcessNew"/>
    <dgm:cxn modelId="{FAF59798-9256-425D-8D35-CE2A0B1629CC}" type="presOf" srcId="{6A8495AD-E291-4790-B6C3-AB5308E69084}" destId="{B19F6376-F58B-4C7C-9B67-23B8B2F9D0DD}" srcOrd="1" destOrd="0" presId="urn:microsoft.com/office/officeart/2016/7/layout/RepeatingBendingProcessNew"/>
    <dgm:cxn modelId="{152BFF9B-96FC-4F14-8AA2-4AF8AC861601}" srcId="{F6338452-B900-42F3-ADFD-009F126D02DE}" destId="{F73BA601-0F98-4F8C-94D5-0C4DC918F6C7}" srcOrd="4" destOrd="0" parTransId="{168E74FA-A301-4E68-9E9F-78069D986191}" sibTransId="{8FC2AD39-2B54-4CB9-A4F5-29C3FC5AC7CB}"/>
    <dgm:cxn modelId="{F0C0E1A2-F604-4AAB-8700-DBB9498BBEA0}" type="presOf" srcId="{6CBA02CC-8D15-496F-A5DD-D72E3EFBCFE8}" destId="{29739503-36A1-4940-85BB-550510E3652C}" srcOrd="0" destOrd="0" presId="urn:microsoft.com/office/officeart/2016/7/layout/RepeatingBendingProcessNew"/>
    <dgm:cxn modelId="{A451AAB5-53A1-4CFA-A2C7-8323C34E8412}" type="presOf" srcId="{63DB2087-2813-4242-BFBE-E40261237160}" destId="{09BB4920-4F5B-4D1B-A945-5AFEA4E7D024}" srcOrd="0" destOrd="0" presId="urn:microsoft.com/office/officeart/2016/7/layout/RepeatingBendingProcessNew"/>
    <dgm:cxn modelId="{DB4203B9-5856-4FA4-B230-17392EB44731}" type="presOf" srcId="{F02445FE-3E08-4E07-85C9-A81054640634}" destId="{558046DB-92E9-4E79-8424-1EB61EECD24E}" srcOrd="0" destOrd="0" presId="urn:microsoft.com/office/officeart/2016/7/layout/RepeatingBendingProcessNew"/>
    <dgm:cxn modelId="{0258E1BB-FC07-492B-A8FB-5DB459849E5D}" srcId="{F6338452-B900-42F3-ADFD-009F126D02DE}" destId="{17E57850-D779-423E-95A4-268CDB11E88E}" srcOrd="2" destOrd="0" parTransId="{41DC12C1-2BF2-4A26-87FA-114DD764593D}" sibTransId="{6CBA02CC-8D15-496F-A5DD-D72E3EFBCFE8}"/>
    <dgm:cxn modelId="{A62BC8BE-7339-4E77-A044-7C2FAF647E86}" type="presOf" srcId="{17E57850-D779-423E-95A4-268CDB11E88E}" destId="{FCA5B4DF-A73C-471C-B22E-C8748D0AB89A}" srcOrd="0" destOrd="0" presId="urn:microsoft.com/office/officeart/2016/7/layout/RepeatingBendingProcessNew"/>
    <dgm:cxn modelId="{F9A741D5-BAA3-4D51-B395-8B370940B7AE}" type="presOf" srcId="{CE70F912-CF3E-4F6A-811C-C9CB06DA2715}" destId="{8AF943DC-83E2-4A8E-9B60-99FF3AB15783}" srcOrd="0" destOrd="0" presId="urn:microsoft.com/office/officeart/2016/7/layout/RepeatingBendingProcessNew"/>
    <dgm:cxn modelId="{9D2790D5-1C29-4B48-A96E-9DCA499CF5C1}" type="presOf" srcId="{95516EAA-24F5-4101-B091-D24983266B27}" destId="{1DBEB958-6FCC-4CFE-AC11-E6B36EF85F2E}" srcOrd="0" destOrd="0" presId="urn:microsoft.com/office/officeart/2016/7/layout/RepeatingBendingProcessNew"/>
    <dgm:cxn modelId="{07ABBCD7-4AA0-47D3-BDB8-6CB1AFB399CC}" type="presOf" srcId="{F73BA601-0F98-4F8C-94D5-0C4DC918F6C7}" destId="{B0914311-2DD9-4D78-8915-5560CFCB81E9}" srcOrd="0" destOrd="0" presId="urn:microsoft.com/office/officeart/2016/7/layout/RepeatingBendingProcessNew"/>
    <dgm:cxn modelId="{91DEE8D9-F95E-4381-995A-73C854869E93}" type="presOf" srcId="{865E1BC7-5B51-43C5-BA4C-350BEB252533}" destId="{A7F4B7EC-0BCE-4A7E-B3FB-024E66DA3C52}" srcOrd="1" destOrd="0" presId="urn:microsoft.com/office/officeart/2016/7/layout/RepeatingBendingProcessNew"/>
    <dgm:cxn modelId="{361248E3-7F9C-4A67-B2D5-2EBEF16B91E1}" type="presOf" srcId="{6665C689-A309-4B3E-9B2D-3DA18C16AB1D}" destId="{6A8F0B36-6041-4748-A1D8-13BE624FAC23}" srcOrd="1" destOrd="0" presId="urn:microsoft.com/office/officeart/2016/7/layout/RepeatingBendingProcessNew"/>
    <dgm:cxn modelId="{D50171E7-4F2B-4F48-873A-583FA3E1BA38}" type="presOf" srcId="{32414D87-6F39-4394-AF03-8D8DCA007D4D}" destId="{E9388023-505F-4556-BEA4-0A8414782679}" srcOrd="1" destOrd="0" presId="urn:microsoft.com/office/officeart/2016/7/layout/RepeatingBendingProcessNew"/>
    <dgm:cxn modelId="{1753FAFB-F236-43DB-A1BD-0FCD32B46076}" type="presOf" srcId="{F02445FE-3E08-4E07-85C9-A81054640634}" destId="{498C9500-0E78-4086-ACB1-D370C1FFEA25}" srcOrd="1" destOrd="0" presId="urn:microsoft.com/office/officeart/2016/7/layout/RepeatingBendingProcessNew"/>
    <dgm:cxn modelId="{4F32B38A-6352-4971-89B0-E9B9BA08E00B}" type="presParOf" srcId="{F88B5C35-CBB6-41D9-8D33-2ADB749CEF8E}" destId="{74A824EE-F25B-4C6E-8D06-6B29B440A1F8}" srcOrd="0" destOrd="0" presId="urn:microsoft.com/office/officeart/2016/7/layout/RepeatingBendingProcessNew"/>
    <dgm:cxn modelId="{70C65A51-C076-42F7-9E58-60B87A42DF7E}" type="presParOf" srcId="{F88B5C35-CBB6-41D9-8D33-2ADB749CEF8E}" destId="{1DBEB958-6FCC-4CFE-AC11-E6B36EF85F2E}" srcOrd="1" destOrd="0" presId="urn:microsoft.com/office/officeart/2016/7/layout/RepeatingBendingProcessNew"/>
    <dgm:cxn modelId="{B6D5B9BD-F586-4C38-B3C5-A0028FCE2A4C}" type="presParOf" srcId="{1DBEB958-6FCC-4CFE-AC11-E6B36EF85F2E}" destId="{26C7126A-9F23-4141-B443-B6D9E5A7ADE9}" srcOrd="0" destOrd="0" presId="urn:microsoft.com/office/officeart/2016/7/layout/RepeatingBendingProcessNew"/>
    <dgm:cxn modelId="{D3954468-40D0-4844-A89C-32FF20C28BB8}" type="presParOf" srcId="{F88B5C35-CBB6-41D9-8D33-2ADB749CEF8E}" destId="{09BB4920-4F5B-4D1B-A945-5AFEA4E7D024}" srcOrd="2" destOrd="0" presId="urn:microsoft.com/office/officeart/2016/7/layout/RepeatingBendingProcessNew"/>
    <dgm:cxn modelId="{9D9BA7CB-3DE8-4187-9EBB-6F76D3170E6A}" type="presParOf" srcId="{F88B5C35-CBB6-41D9-8D33-2ADB749CEF8E}" destId="{A7121347-E5D5-49C5-97FE-A3C265DD2EEC}" srcOrd="3" destOrd="0" presId="urn:microsoft.com/office/officeart/2016/7/layout/RepeatingBendingProcessNew"/>
    <dgm:cxn modelId="{29F15511-627B-4B28-899E-56CD9302BB15}" type="presParOf" srcId="{A7121347-E5D5-49C5-97FE-A3C265DD2EEC}" destId="{E9388023-505F-4556-BEA4-0A8414782679}" srcOrd="0" destOrd="0" presId="urn:microsoft.com/office/officeart/2016/7/layout/RepeatingBendingProcessNew"/>
    <dgm:cxn modelId="{BF1283E1-3CB5-404D-9415-01AED3F46665}" type="presParOf" srcId="{F88B5C35-CBB6-41D9-8D33-2ADB749CEF8E}" destId="{FCA5B4DF-A73C-471C-B22E-C8748D0AB89A}" srcOrd="4" destOrd="0" presId="urn:microsoft.com/office/officeart/2016/7/layout/RepeatingBendingProcessNew"/>
    <dgm:cxn modelId="{65F7DCB1-32F0-4B63-AFB0-1374179FAE2B}" type="presParOf" srcId="{F88B5C35-CBB6-41D9-8D33-2ADB749CEF8E}" destId="{29739503-36A1-4940-85BB-550510E3652C}" srcOrd="5" destOrd="0" presId="urn:microsoft.com/office/officeart/2016/7/layout/RepeatingBendingProcessNew"/>
    <dgm:cxn modelId="{7F49A0C4-B258-4AA4-ACD5-F87AD9AA25A3}" type="presParOf" srcId="{29739503-36A1-4940-85BB-550510E3652C}" destId="{4610E62F-79FD-4B8B-819B-8BBE59F79F2C}" srcOrd="0" destOrd="0" presId="urn:microsoft.com/office/officeart/2016/7/layout/RepeatingBendingProcessNew"/>
    <dgm:cxn modelId="{61405AA1-F31D-4491-A060-1639F0CE52E7}" type="presParOf" srcId="{F88B5C35-CBB6-41D9-8D33-2ADB749CEF8E}" destId="{8AF943DC-83E2-4A8E-9B60-99FF3AB15783}" srcOrd="6" destOrd="0" presId="urn:microsoft.com/office/officeart/2016/7/layout/RepeatingBendingProcessNew"/>
    <dgm:cxn modelId="{B67D0562-001A-4F6A-900F-7171F58ED319}" type="presParOf" srcId="{F88B5C35-CBB6-41D9-8D33-2ADB749CEF8E}" destId="{587E009C-7C90-40CA-8F57-DE6739B7B0E2}" srcOrd="7" destOrd="0" presId="urn:microsoft.com/office/officeart/2016/7/layout/RepeatingBendingProcessNew"/>
    <dgm:cxn modelId="{BB9FACE9-EA27-4794-9157-C0F939694ADE}" type="presParOf" srcId="{587E009C-7C90-40CA-8F57-DE6739B7B0E2}" destId="{A7F4B7EC-0BCE-4A7E-B3FB-024E66DA3C52}" srcOrd="0" destOrd="0" presId="urn:microsoft.com/office/officeart/2016/7/layout/RepeatingBendingProcessNew"/>
    <dgm:cxn modelId="{6A4B96FE-171E-482B-8681-F3DD872C76FF}" type="presParOf" srcId="{F88B5C35-CBB6-41D9-8D33-2ADB749CEF8E}" destId="{B0914311-2DD9-4D78-8915-5560CFCB81E9}" srcOrd="8" destOrd="0" presId="urn:microsoft.com/office/officeart/2016/7/layout/RepeatingBendingProcessNew"/>
    <dgm:cxn modelId="{42BC3C9C-BB82-4F19-9684-EDC9C08712A3}" type="presParOf" srcId="{F88B5C35-CBB6-41D9-8D33-2ADB749CEF8E}" destId="{5798638C-6398-46ED-BB9A-2E4EE2B8E6EA}" srcOrd="9" destOrd="0" presId="urn:microsoft.com/office/officeart/2016/7/layout/RepeatingBendingProcessNew"/>
    <dgm:cxn modelId="{CEF21F36-E6B4-4152-8016-35866453584C}" type="presParOf" srcId="{5798638C-6398-46ED-BB9A-2E4EE2B8E6EA}" destId="{A8BF1FAD-CC4E-448B-B372-3452F29BCE17}" srcOrd="0" destOrd="0" presId="urn:microsoft.com/office/officeart/2016/7/layout/RepeatingBendingProcessNew"/>
    <dgm:cxn modelId="{C1967F97-2E43-490D-9E73-A2B8300D7E92}" type="presParOf" srcId="{F88B5C35-CBB6-41D9-8D33-2ADB749CEF8E}" destId="{0691A5B2-D874-40E7-9DEB-80C0727D3C16}" srcOrd="10" destOrd="0" presId="urn:microsoft.com/office/officeart/2016/7/layout/RepeatingBendingProcessNew"/>
    <dgm:cxn modelId="{0A5F340D-A431-4AE9-8E6A-B66144D6BDEE}" type="presParOf" srcId="{F88B5C35-CBB6-41D9-8D33-2ADB749CEF8E}" destId="{F3D4D68E-4EAC-42D9-91C3-12B89049FFC9}" srcOrd="11" destOrd="0" presId="urn:microsoft.com/office/officeart/2016/7/layout/RepeatingBendingProcessNew"/>
    <dgm:cxn modelId="{94EFBD5D-2A62-4FBE-8F08-522C1FC3210F}" type="presParOf" srcId="{F3D4D68E-4EAC-42D9-91C3-12B89049FFC9}" destId="{FA92E25C-F307-432C-B108-98B0C6D8A1AD}" srcOrd="0" destOrd="0" presId="urn:microsoft.com/office/officeart/2016/7/layout/RepeatingBendingProcessNew"/>
    <dgm:cxn modelId="{4A47A981-6D18-4935-8FA0-4C4863385E6A}" type="presParOf" srcId="{F88B5C35-CBB6-41D9-8D33-2ADB749CEF8E}" destId="{6EDD546E-47F4-42B3-AF60-5082CEA302EE}" srcOrd="12" destOrd="0" presId="urn:microsoft.com/office/officeart/2016/7/layout/RepeatingBendingProcessNew"/>
    <dgm:cxn modelId="{F021E92D-1617-4A1F-BC30-A001106B4FAE}" type="presParOf" srcId="{F88B5C35-CBB6-41D9-8D33-2ADB749CEF8E}" destId="{558046DB-92E9-4E79-8424-1EB61EECD24E}" srcOrd="13" destOrd="0" presId="urn:microsoft.com/office/officeart/2016/7/layout/RepeatingBendingProcessNew"/>
    <dgm:cxn modelId="{503D0B40-9187-4DAF-A031-89D4AB62ABBF}" type="presParOf" srcId="{558046DB-92E9-4E79-8424-1EB61EECD24E}" destId="{498C9500-0E78-4086-ACB1-D370C1FFEA25}" srcOrd="0" destOrd="0" presId="urn:microsoft.com/office/officeart/2016/7/layout/RepeatingBendingProcessNew"/>
    <dgm:cxn modelId="{206734A3-39C7-433F-A1F0-75C8D1BBFCE8}" type="presParOf" srcId="{F88B5C35-CBB6-41D9-8D33-2ADB749CEF8E}" destId="{55AF8312-C1B5-494A-8FED-18BC3543F6AF}" srcOrd="14" destOrd="0" presId="urn:microsoft.com/office/officeart/2016/7/layout/RepeatingBendingProcessNew"/>
    <dgm:cxn modelId="{AA398B55-28A7-4D1E-A8F1-69D888BFAE9B}" type="presParOf" srcId="{F88B5C35-CBB6-41D9-8D33-2ADB749CEF8E}" destId="{0B413A44-EACB-4D1E-9BCC-D431B6815505}" srcOrd="15" destOrd="0" presId="urn:microsoft.com/office/officeart/2016/7/layout/RepeatingBendingProcessNew"/>
    <dgm:cxn modelId="{FB25E15C-CA96-4659-8E12-D3EEC2E691BD}" type="presParOf" srcId="{0B413A44-EACB-4D1E-9BCC-D431B6815505}" destId="{0FAD0DE9-F15F-41D3-926D-01E3E913D2F5}" srcOrd="0" destOrd="0" presId="urn:microsoft.com/office/officeart/2016/7/layout/RepeatingBendingProcessNew"/>
    <dgm:cxn modelId="{18C5FA85-15C7-402F-BC93-5A8353ADA740}" type="presParOf" srcId="{F88B5C35-CBB6-41D9-8D33-2ADB749CEF8E}" destId="{0FECC4C7-6AE7-4F1A-8C43-8DA5A884264B}" srcOrd="16" destOrd="0" presId="urn:microsoft.com/office/officeart/2016/7/layout/RepeatingBendingProcessNew"/>
    <dgm:cxn modelId="{CBDE2F64-8B6C-4841-B56B-7FFB82BE9A44}" type="presParOf" srcId="{F88B5C35-CBB6-41D9-8D33-2ADB749CEF8E}" destId="{366812D5-652F-4C36-A68F-3424945D727D}" srcOrd="17" destOrd="0" presId="urn:microsoft.com/office/officeart/2016/7/layout/RepeatingBendingProcessNew"/>
    <dgm:cxn modelId="{3C703837-14E0-4149-BBF1-D28872A5D586}" type="presParOf" srcId="{366812D5-652F-4C36-A68F-3424945D727D}" destId="{6A8F0B36-6041-4748-A1D8-13BE624FAC23}" srcOrd="0" destOrd="0" presId="urn:microsoft.com/office/officeart/2016/7/layout/RepeatingBendingProcessNew"/>
    <dgm:cxn modelId="{173CDA92-17BE-4AF8-B379-FA8E56893F47}" type="presParOf" srcId="{F88B5C35-CBB6-41D9-8D33-2ADB749CEF8E}" destId="{D733D479-5C25-4842-87E0-796A787947AB}" srcOrd="18" destOrd="0" presId="urn:microsoft.com/office/officeart/2016/7/layout/RepeatingBendingProcessNew"/>
    <dgm:cxn modelId="{8E45A9D0-0130-4F2B-9E6F-5685EBA0B9CF}" type="presParOf" srcId="{F88B5C35-CBB6-41D9-8D33-2ADB749CEF8E}" destId="{6E1CED6C-63B4-4C08-987B-7154233B2AA3}" srcOrd="19" destOrd="0" presId="urn:microsoft.com/office/officeart/2016/7/layout/RepeatingBendingProcessNew"/>
    <dgm:cxn modelId="{45D4A15F-6BDC-494B-8CBE-334716A21395}" type="presParOf" srcId="{6E1CED6C-63B4-4C08-987B-7154233B2AA3}" destId="{B19F6376-F58B-4C7C-9B67-23B8B2F9D0DD}" srcOrd="0" destOrd="0" presId="urn:microsoft.com/office/officeart/2016/7/layout/RepeatingBendingProcessNew"/>
    <dgm:cxn modelId="{3AD4F0E8-4A3F-4D18-9824-980AF5F68632}" type="presParOf" srcId="{F88B5C35-CBB6-41D9-8D33-2ADB749CEF8E}" destId="{FD61CCD6-8249-4CD8-B704-B17FC44F6605}" srcOrd="20" destOrd="0" presId="urn:microsoft.com/office/officeart/2016/7/layout/RepeatingBendingProcessNew"/>
    <dgm:cxn modelId="{62F8275D-244C-41FB-BBBA-6C029112461A}" type="presParOf" srcId="{F88B5C35-CBB6-41D9-8D33-2ADB749CEF8E}" destId="{0DC17BD2-6420-436B-943A-D40EFF8CD48C}" srcOrd="21" destOrd="0" presId="urn:microsoft.com/office/officeart/2016/7/layout/RepeatingBendingProcessNew"/>
    <dgm:cxn modelId="{D433346E-119E-426C-9186-EE6D4AE17172}" type="presParOf" srcId="{0DC17BD2-6420-436B-943A-D40EFF8CD48C}" destId="{482FFC5B-219B-4EE8-BDD5-E8C55F8C3E17}" srcOrd="0" destOrd="0" presId="urn:microsoft.com/office/officeart/2016/7/layout/RepeatingBendingProcessNew"/>
    <dgm:cxn modelId="{E0076425-6A83-4A50-B874-58CC08418F1E}" type="presParOf" srcId="{F88B5C35-CBB6-41D9-8D33-2ADB749CEF8E}" destId="{84FA2E54-83E1-4ED1-9ECB-AFF4DA0361C6}" srcOrd="2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12168E-F964-461C-A17E-230DC4C0629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403485D-3DC9-49BB-805A-A2ED6B92FFA2}">
      <dgm:prSet/>
      <dgm:spPr/>
      <dgm:t>
        <a:bodyPr/>
        <a:lstStyle/>
        <a:p>
          <a:r>
            <a:rPr lang="en-GB" b="1">
              <a:effectLst/>
              <a:latin typeface="Calibri" panose="020F0502020204030204" pitchFamily="34" charset="0"/>
              <a:ea typeface="Calibri" panose="020F0502020204030204" pitchFamily="34" charset="0"/>
              <a:cs typeface="Times New Roman" panose="02020603050405020304" pitchFamily="18" charset="0"/>
            </a:rPr>
            <a:t>Literacy</a:t>
          </a:r>
          <a:endParaRPr lang="en-GB">
            <a:effectLst/>
            <a:latin typeface="Calibri" panose="020F0502020204030204" pitchFamily="34" charset="0"/>
            <a:ea typeface="Calibri" panose="020F0502020204030204" pitchFamily="34" charset="0"/>
            <a:cs typeface="Times New Roman" panose="02020603050405020304" pitchFamily="18" charset="0"/>
          </a:endParaRPr>
        </a:p>
      </dgm:t>
    </dgm:pt>
    <dgm:pt modelId="{65494103-E556-42BA-BBFE-639E8E0BA506}" type="parTrans" cxnId="{02192AC2-F54C-496D-9F10-899A26AB4744}">
      <dgm:prSet/>
      <dgm:spPr/>
      <dgm:t>
        <a:bodyPr/>
        <a:lstStyle/>
        <a:p>
          <a:endParaRPr lang="en-GB"/>
        </a:p>
      </dgm:t>
    </dgm:pt>
    <dgm:pt modelId="{E1AB6528-97E4-42E6-A891-C8271F0677AC}" type="sibTrans" cxnId="{02192AC2-F54C-496D-9F10-899A26AB4744}">
      <dgm:prSet/>
      <dgm:spPr/>
      <dgm:t>
        <a:bodyPr/>
        <a:lstStyle/>
        <a:p>
          <a:endParaRPr lang="en-GB"/>
        </a:p>
      </dgm:t>
    </dgm:pt>
    <dgm:pt modelId="{51CB4D98-4298-46A2-8474-433ED5C28AB6}">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Nessy</a:t>
          </a:r>
        </a:p>
      </dgm:t>
    </dgm:pt>
    <dgm:pt modelId="{7579E5D0-2D82-416A-9617-92823DB6AB0E}" type="parTrans" cxnId="{E6535E76-0335-4AA0-87D0-870CE07B9DC4}">
      <dgm:prSet/>
      <dgm:spPr/>
      <dgm:t>
        <a:bodyPr/>
        <a:lstStyle/>
        <a:p>
          <a:endParaRPr lang="en-GB"/>
        </a:p>
      </dgm:t>
    </dgm:pt>
    <dgm:pt modelId="{702771F0-3549-4682-B5DF-A91503AB2EED}" type="sibTrans" cxnId="{E6535E76-0335-4AA0-87D0-870CE07B9DC4}">
      <dgm:prSet/>
      <dgm:spPr/>
      <dgm:t>
        <a:bodyPr/>
        <a:lstStyle/>
        <a:p>
          <a:endParaRPr lang="en-GB"/>
        </a:p>
      </dgm:t>
    </dgm:pt>
    <dgm:pt modelId="{71B17CEA-989D-4B6C-957D-25AA69095C5C}">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GPC precision grids</a:t>
          </a:r>
        </a:p>
      </dgm:t>
    </dgm:pt>
    <dgm:pt modelId="{26EF8FD0-3392-4B0C-95BC-75B0D05ACD3A}" type="parTrans" cxnId="{DBA6A70A-EE0B-4454-907B-B102FFF5E286}">
      <dgm:prSet/>
      <dgm:spPr/>
      <dgm:t>
        <a:bodyPr/>
        <a:lstStyle/>
        <a:p>
          <a:endParaRPr lang="en-GB"/>
        </a:p>
      </dgm:t>
    </dgm:pt>
    <dgm:pt modelId="{B9DC04B2-792D-4022-93B3-8C62AE02E1E1}" type="sibTrans" cxnId="{DBA6A70A-EE0B-4454-907B-B102FFF5E286}">
      <dgm:prSet/>
      <dgm:spPr/>
      <dgm:t>
        <a:bodyPr/>
        <a:lstStyle/>
        <a:p>
          <a:endParaRPr lang="en-GB"/>
        </a:p>
      </dgm:t>
    </dgm:pt>
    <dgm:pt modelId="{366C94BD-EFE1-457F-83AC-637235A1EDD5}">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1:1 Reading</a:t>
          </a:r>
        </a:p>
      </dgm:t>
    </dgm:pt>
    <dgm:pt modelId="{FBC79FD5-5729-4141-8746-DD3B8C6DECB3}" type="parTrans" cxnId="{D0C38F98-F3A0-40A3-AF2E-DDAADCCD14EA}">
      <dgm:prSet/>
      <dgm:spPr/>
      <dgm:t>
        <a:bodyPr/>
        <a:lstStyle/>
        <a:p>
          <a:endParaRPr lang="en-GB"/>
        </a:p>
      </dgm:t>
    </dgm:pt>
    <dgm:pt modelId="{35FF076C-7483-43AA-88B6-12389135045D}" type="sibTrans" cxnId="{D0C38F98-F3A0-40A3-AF2E-DDAADCCD14EA}">
      <dgm:prSet/>
      <dgm:spPr/>
      <dgm:t>
        <a:bodyPr/>
        <a:lstStyle/>
        <a:p>
          <a:endParaRPr lang="en-GB"/>
        </a:p>
      </dgm:t>
    </dgm:pt>
    <dgm:pt modelId="{BD996D65-9369-4D03-BF68-21028381DEF5}">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Jelly and Bean and flashcards</a:t>
          </a:r>
        </a:p>
      </dgm:t>
    </dgm:pt>
    <dgm:pt modelId="{0AB2274D-6380-47D3-A862-18FC7EE31D1B}" type="parTrans" cxnId="{4B711A79-1606-4E4E-9FD2-283A19F977D0}">
      <dgm:prSet/>
      <dgm:spPr/>
      <dgm:t>
        <a:bodyPr/>
        <a:lstStyle/>
        <a:p>
          <a:endParaRPr lang="en-GB"/>
        </a:p>
      </dgm:t>
    </dgm:pt>
    <dgm:pt modelId="{8E534F7A-BEF6-4112-906E-D7DBD0F271C3}" type="sibTrans" cxnId="{4B711A79-1606-4E4E-9FD2-283A19F977D0}">
      <dgm:prSet/>
      <dgm:spPr/>
      <dgm:t>
        <a:bodyPr/>
        <a:lstStyle/>
        <a:p>
          <a:endParaRPr lang="en-GB"/>
        </a:p>
      </dgm:t>
    </dgm:pt>
    <dgm:pt modelId="{1AA33D53-01F5-439A-85C3-5BB66B6913D4}">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Phonics Essentials</a:t>
          </a:r>
        </a:p>
      </dgm:t>
    </dgm:pt>
    <dgm:pt modelId="{5A8C482B-0C69-4F6C-9D4E-474FBB8EA65D}" type="parTrans" cxnId="{9123CB82-154E-4E33-B457-68C79A7202E3}">
      <dgm:prSet/>
      <dgm:spPr/>
      <dgm:t>
        <a:bodyPr/>
        <a:lstStyle/>
        <a:p>
          <a:endParaRPr lang="en-GB"/>
        </a:p>
      </dgm:t>
    </dgm:pt>
    <dgm:pt modelId="{6D274E3B-519C-4A31-BF5D-5457B02288AE}" type="sibTrans" cxnId="{9123CB82-154E-4E33-B457-68C79A7202E3}">
      <dgm:prSet/>
      <dgm:spPr/>
      <dgm:t>
        <a:bodyPr/>
        <a:lstStyle/>
        <a:p>
          <a:endParaRPr lang="en-GB"/>
        </a:p>
      </dgm:t>
    </dgm:pt>
    <dgm:pt modelId="{81A133CE-6139-499A-AA32-486718418399}" type="pres">
      <dgm:prSet presAssocID="{AB12168E-F964-461C-A17E-230DC4C0629E}" presName="diagram" presStyleCnt="0">
        <dgm:presLayoutVars>
          <dgm:dir/>
          <dgm:resizeHandles val="exact"/>
        </dgm:presLayoutVars>
      </dgm:prSet>
      <dgm:spPr/>
    </dgm:pt>
    <dgm:pt modelId="{23F05536-9D25-415F-B9ED-B731DCD78579}" type="pres">
      <dgm:prSet presAssocID="{E403485D-3DC9-49BB-805A-A2ED6B92FFA2}" presName="node" presStyleLbl="node1" presStyleIdx="0" presStyleCnt="6">
        <dgm:presLayoutVars>
          <dgm:bulletEnabled val="1"/>
        </dgm:presLayoutVars>
      </dgm:prSet>
      <dgm:spPr/>
    </dgm:pt>
    <dgm:pt modelId="{0DE0E495-A820-41CB-9607-56AF88DDA110}" type="pres">
      <dgm:prSet presAssocID="{E1AB6528-97E4-42E6-A891-C8271F0677AC}" presName="sibTrans" presStyleCnt="0"/>
      <dgm:spPr/>
    </dgm:pt>
    <dgm:pt modelId="{E1B7CF81-9CFE-493D-A2F7-F6F4E3A1F96C}" type="pres">
      <dgm:prSet presAssocID="{51CB4D98-4298-46A2-8474-433ED5C28AB6}" presName="node" presStyleLbl="node1" presStyleIdx="1" presStyleCnt="6">
        <dgm:presLayoutVars>
          <dgm:bulletEnabled val="1"/>
        </dgm:presLayoutVars>
      </dgm:prSet>
      <dgm:spPr/>
    </dgm:pt>
    <dgm:pt modelId="{6DBA2278-5CA9-42F9-86FF-9EE0C3D13AE5}" type="pres">
      <dgm:prSet presAssocID="{702771F0-3549-4682-B5DF-A91503AB2EED}" presName="sibTrans" presStyleCnt="0"/>
      <dgm:spPr/>
    </dgm:pt>
    <dgm:pt modelId="{5C29AF3F-A6A9-4284-951A-0F89CDFAB682}" type="pres">
      <dgm:prSet presAssocID="{71B17CEA-989D-4B6C-957D-25AA69095C5C}" presName="node" presStyleLbl="node1" presStyleIdx="2" presStyleCnt="6">
        <dgm:presLayoutVars>
          <dgm:bulletEnabled val="1"/>
        </dgm:presLayoutVars>
      </dgm:prSet>
      <dgm:spPr/>
    </dgm:pt>
    <dgm:pt modelId="{CACE00DE-B3A5-429E-803F-D67E8290ADB3}" type="pres">
      <dgm:prSet presAssocID="{B9DC04B2-792D-4022-93B3-8C62AE02E1E1}" presName="sibTrans" presStyleCnt="0"/>
      <dgm:spPr/>
    </dgm:pt>
    <dgm:pt modelId="{13D92B65-807A-4376-B63C-7DE6135A3F1D}" type="pres">
      <dgm:prSet presAssocID="{366C94BD-EFE1-457F-83AC-637235A1EDD5}" presName="node" presStyleLbl="node1" presStyleIdx="3" presStyleCnt="6">
        <dgm:presLayoutVars>
          <dgm:bulletEnabled val="1"/>
        </dgm:presLayoutVars>
      </dgm:prSet>
      <dgm:spPr/>
    </dgm:pt>
    <dgm:pt modelId="{E6539076-889E-41EB-967F-0EE8282CDD96}" type="pres">
      <dgm:prSet presAssocID="{35FF076C-7483-43AA-88B6-12389135045D}" presName="sibTrans" presStyleCnt="0"/>
      <dgm:spPr/>
    </dgm:pt>
    <dgm:pt modelId="{0D17D750-AFD1-48A6-9A82-C83BCAE0974E}" type="pres">
      <dgm:prSet presAssocID="{BD996D65-9369-4D03-BF68-21028381DEF5}" presName="node" presStyleLbl="node1" presStyleIdx="4" presStyleCnt="6">
        <dgm:presLayoutVars>
          <dgm:bulletEnabled val="1"/>
        </dgm:presLayoutVars>
      </dgm:prSet>
      <dgm:spPr/>
    </dgm:pt>
    <dgm:pt modelId="{ED39C8B3-687D-46E0-AEA3-6F6771E11A4C}" type="pres">
      <dgm:prSet presAssocID="{8E534F7A-BEF6-4112-906E-D7DBD0F271C3}" presName="sibTrans" presStyleCnt="0"/>
      <dgm:spPr/>
    </dgm:pt>
    <dgm:pt modelId="{99105FBA-7D98-4E69-BB8E-35C3522CA58C}" type="pres">
      <dgm:prSet presAssocID="{1AA33D53-01F5-439A-85C3-5BB66B6913D4}" presName="node" presStyleLbl="node1" presStyleIdx="5" presStyleCnt="6">
        <dgm:presLayoutVars>
          <dgm:bulletEnabled val="1"/>
        </dgm:presLayoutVars>
      </dgm:prSet>
      <dgm:spPr/>
    </dgm:pt>
  </dgm:ptLst>
  <dgm:cxnLst>
    <dgm:cxn modelId="{DBA6A70A-EE0B-4454-907B-B102FFF5E286}" srcId="{AB12168E-F964-461C-A17E-230DC4C0629E}" destId="{71B17CEA-989D-4B6C-957D-25AA69095C5C}" srcOrd="2" destOrd="0" parTransId="{26EF8FD0-3392-4B0C-95BC-75B0D05ACD3A}" sibTransId="{B9DC04B2-792D-4022-93B3-8C62AE02E1E1}"/>
    <dgm:cxn modelId="{E6535E76-0335-4AA0-87D0-870CE07B9DC4}" srcId="{AB12168E-F964-461C-A17E-230DC4C0629E}" destId="{51CB4D98-4298-46A2-8474-433ED5C28AB6}" srcOrd="1" destOrd="0" parTransId="{7579E5D0-2D82-416A-9617-92823DB6AB0E}" sibTransId="{702771F0-3549-4682-B5DF-A91503AB2EED}"/>
    <dgm:cxn modelId="{4B711A79-1606-4E4E-9FD2-283A19F977D0}" srcId="{AB12168E-F964-461C-A17E-230DC4C0629E}" destId="{BD996D65-9369-4D03-BF68-21028381DEF5}" srcOrd="4" destOrd="0" parTransId="{0AB2274D-6380-47D3-A862-18FC7EE31D1B}" sibTransId="{8E534F7A-BEF6-4112-906E-D7DBD0F271C3}"/>
    <dgm:cxn modelId="{9123CB82-154E-4E33-B457-68C79A7202E3}" srcId="{AB12168E-F964-461C-A17E-230DC4C0629E}" destId="{1AA33D53-01F5-439A-85C3-5BB66B6913D4}" srcOrd="5" destOrd="0" parTransId="{5A8C482B-0C69-4F6C-9D4E-474FBB8EA65D}" sibTransId="{6D274E3B-519C-4A31-BF5D-5457B02288AE}"/>
    <dgm:cxn modelId="{60B24483-4F7D-4C9D-A9DC-35017AC1D8BE}" type="presOf" srcId="{E403485D-3DC9-49BB-805A-A2ED6B92FFA2}" destId="{23F05536-9D25-415F-B9ED-B731DCD78579}" srcOrd="0" destOrd="0" presId="urn:microsoft.com/office/officeart/2005/8/layout/default"/>
    <dgm:cxn modelId="{A59FE285-B194-4713-BB5F-70FD550E6A9C}" type="presOf" srcId="{51CB4D98-4298-46A2-8474-433ED5C28AB6}" destId="{E1B7CF81-9CFE-493D-A2F7-F6F4E3A1F96C}" srcOrd="0" destOrd="0" presId="urn:microsoft.com/office/officeart/2005/8/layout/default"/>
    <dgm:cxn modelId="{D0C38F98-F3A0-40A3-AF2E-DDAADCCD14EA}" srcId="{AB12168E-F964-461C-A17E-230DC4C0629E}" destId="{366C94BD-EFE1-457F-83AC-637235A1EDD5}" srcOrd="3" destOrd="0" parTransId="{FBC79FD5-5729-4141-8746-DD3B8C6DECB3}" sibTransId="{35FF076C-7483-43AA-88B6-12389135045D}"/>
    <dgm:cxn modelId="{5C62F79C-8A54-46D2-BE97-C62F7E7EB0E0}" type="presOf" srcId="{BD996D65-9369-4D03-BF68-21028381DEF5}" destId="{0D17D750-AFD1-48A6-9A82-C83BCAE0974E}" srcOrd="0" destOrd="0" presId="urn:microsoft.com/office/officeart/2005/8/layout/default"/>
    <dgm:cxn modelId="{45C5619E-E62E-4A16-BB35-938F025DFD46}" type="presOf" srcId="{1AA33D53-01F5-439A-85C3-5BB66B6913D4}" destId="{99105FBA-7D98-4E69-BB8E-35C3522CA58C}" srcOrd="0" destOrd="0" presId="urn:microsoft.com/office/officeart/2005/8/layout/default"/>
    <dgm:cxn modelId="{02192AC2-F54C-496D-9F10-899A26AB4744}" srcId="{AB12168E-F964-461C-A17E-230DC4C0629E}" destId="{E403485D-3DC9-49BB-805A-A2ED6B92FFA2}" srcOrd="0" destOrd="0" parTransId="{65494103-E556-42BA-BBFE-639E8E0BA506}" sibTransId="{E1AB6528-97E4-42E6-A891-C8271F0677AC}"/>
    <dgm:cxn modelId="{523231C2-E4D2-4552-8DDD-34D955490385}" type="presOf" srcId="{AB12168E-F964-461C-A17E-230DC4C0629E}" destId="{81A133CE-6139-499A-AA32-486718418399}" srcOrd="0" destOrd="0" presId="urn:microsoft.com/office/officeart/2005/8/layout/default"/>
    <dgm:cxn modelId="{17FF5ECF-37E8-4622-91E4-19A36501BF59}" type="presOf" srcId="{71B17CEA-989D-4B6C-957D-25AA69095C5C}" destId="{5C29AF3F-A6A9-4284-951A-0F89CDFAB682}" srcOrd="0" destOrd="0" presId="urn:microsoft.com/office/officeart/2005/8/layout/default"/>
    <dgm:cxn modelId="{E29E50E3-F1ED-4FDA-9507-4840E1AFC7BF}" type="presOf" srcId="{366C94BD-EFE1-457F-83AC-637235A1EDD5}" destId="{13D92B65-807A-4376-B63C-7DE6135A3F1D}" srcOrd="0" destOrd="0" presId="urn:microsoft.com/office/officeart/2005/8/layout/default"/>
    <dgm:cxn modelId="{2347D465-4F7F-4C62-BFCE-6ADE57A13350}" type="presParOf" srcId="{81A133CE-6139-499A-AA32-486718418399}" destId="{23F05536-9D25-415F-B9ED-B731DCD78579}" srcOrd="0" destOrd="0" presId="urn:microsoft.com/office/officeart/2005/8/layout/default"/>
    <dgm:cxn modelId="{9FECBCD3-F28A-49D1-A7DB-0624ADAD50D4}" type="presParOf" srcId="{81A133CE-6139-499A-AA32-486718418399}" destId="{0DE0E495-A820-41CB-9607-56AF88DDA110}" srcOrd="1" destOrd="0" presId="urn:microsoft.com/office/officeart/2005/8/layout/default"/>
    <dgm:cxn modelId="{DF04B213-297E-4B0D-841C-343B31C77343}" type="presParOf" srcId="{81A133CE-6139-499A-AA32-486718418399}" destId="{E1B7CF81-9CFE-493D-A2F7-F6F4E3A1F96C}" srcOrd="2" destOrd="0" presId="urn:microsoft.com/office/officeart/2005/8/layout/default"/>
    <dgm:cxn modelId="{4E195437-5511-4BAA-91C7-523123A46134}" type="presParOf" srcId="{81A133CE-6139-499A-AA32-486718418399}" destId="{6DBA2278-5CA9-42F9-86FF-9EE0C3D13AE5}" srcOrd="3" destOrd="0" presId="urn:microsoft.com/office/officeart/2005/8/layout/default"/>
    <dgm:cxn modelId="{E79564FC-6D93-432F-A426-CC2CCDB830CB}" type="presParOf" srcId="{81A133CE-6139-499A-AA32-486718418399}" destId="{5C29AF3F-A6A9-4284-951A-0F89CDFAB682}" srcOrd="4" destOrd="0" presId="urn:microsoft.com/office/officeart/2005/8/layout/default"/>
    <dgm:cxn modelId="{C5F0F39D-1244-40D4-9E67-04E0CB5EB0D1}" type="presParOf" srcId="{81A133CE-6139-499A-AA32-486718418399}" destId="{CACE00DE-B3A5-429E-803F-D67E8290ADB3}" srcOrd="5" destOrd="0" presId="urn:microsoft.com/office/officeart/2005/8/layout/default"/>
    <dgm:cxn modelId="{84DDEAD8-8E55-4995-875A-13CAE5822C7B}" type="presParOf" srcId="{81A133CE-6139-499A-AA32-486718418399}" destId="{13D92B65-807A-4376-B63C-7DE6135A3F1D}" srcOrd="6" destOrd="0" presId="urn:microsoft.com/office/officeart/2005/8/layout/default"/>
    <dgm:cxn modelId="{C8616ABE-BED5-4DAE-805C-D94F543FBB47}" type="presParOf" srcId="{81A133CE-6139-499A-AA32-486718418399}" destId="{E6539076-889E-41EB-967F-0EE8282CDD96}" srcOrd="7" destOrd="0" presId="urn:microsoft.com/office/officeart/2005/8/layout/default"/>
    <dgm:cxn modelId="{4BFF7C9B-83BA-4EC4-B871-62FFFA233D66}" type="presParOf" srcId="{81A133CE-6139-499A-AA32-486718418399}" destId="{0D17D750-AFD1-48A6-9A82-C83BCAE0974E}" srcOrd="8" destOrd="0" presId="urn:microsoft.com/office/officeart/2005/8/layout/default"/>
    <dgm:cxn modelId="{24D38051-FECF-463F-A72A-DC4D905FCF7A}" type="presParOf" srcId="{81A133CE-6139-499A-AA32-486718418399}" destId="{ED39C8B3-687D-46E0-AEA3-6F6771E11A4C}" srcOrd="9" destOrd="0" presId="urn:microsoft.com/office/officeart/2005/8/layout/default"/>
    <dgm:cxn modelId="{B8829738-F116-469D-932E-DF04CF61A8BB}" type="presParOf" srcId="{81A133CE-6139-499A-AA32-486718418399}" destId="{99105FBA-7D98-4E69-BB8E-35C3522CA58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12168E-F964-461C-A17E-230DC4C0629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B26135-9B96-46B7-99BA-8A85E93C12CA}">
      <dgm:prSet/>
      <dgm:spPr/>
      <dgm:t>
        <a:bodyPr/>
        <a:lstStyle/>
        <a:p>
          <a:r>
            <a:rPr lang="en-GB" b="1">
              <a:effectLst/>
              <a:latin typeface="Calibri" panose="020F0502020204030204" pitchFamily="34" charset="0"/>
              <a:ea typeface="Calibri" panose="020F0502020204030204" pitchFamily="34" charset="0"/>
              <a:cs typeface="Times New Roman" panose="02020603050405020304" pitchFamily="18" charset="0"/>
            </a:rPr>
            <a:t>Numeracy</a:t>
          </a:r>
          <a:endParaRPr lang="en-GB">
            <a:effectLst/>
            <a:latin typeface="Calibri" panose="020F0502020204030204" pitchFamily="34" charset="0"/>
            <a:ea typeface="Calibri" panose="020F0502020204030204" pitchFamily="34" charset="0"/>
            <a:cs typeface="Times New Roman" panose="02020603050405020304" pitchFamily="18" charset="0"/>
          </a:endParaRPr>
        </a:p>
      </dgm:t>
    </dgm:pt>
    <dgm:pt modelId="{F7969685-7BEC-4E09-8EC0-70DD4CD7F170}" type="parTrans" cxnId="{526A2E9F-14FE-4A90-8D74-97CD95D26C44}">
      <dgm:prSet/>
      <dgm:spPr/>
      <dgm:t>
        <a:bodyPr/>
        <a:lstStyle/>
        <a:p>
          <a:endParaRPr lang="en-GB"/>
        </a:p>
      </dgm:t>
    </dgm:pt>
    <dgm:pt modelId="{07F5497F-5894-4EE5-8EA2-0D2B363153B4}" type="sibTrans" cxnId="{526A2E9F-14FE-4A90-8D74-97CD95D26C44}">
      <dgm:prSet/>
      <dgm:spPr/>
      <dgm:t>
        <a:bodyPr/>
        <a:lstStyle/>
        <a:p>
          <a:endParaRPr lang="en-GB"/>
        </a:p>
      </dgm:t>
    </dgm:pt>
    <dgm:pt modelId="{02330F99-347E-4BDB-A1DD-292DB00CB60A}">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Number bonds recall</a:t>
          </a:r>
        </a:p>
      </dgm:t>
    </dgm:pt>
    <dgm:pt modelId="{754E3A05-A074-45C4-8E2C-C6A7AA436536}" type="parTrans" cxnId="{E952D4AA-FDC5-4E71-A916-BDB1C3BE048C}">
      <dgm:prSet/>
      <dgm:spPr/>
      <dgm:t>
        <a:bodyPr/>
        <a:lstStyle/>
        <a:p>
          <a:endParaRPr lang="en-GB"/>
        </a:p>
      </dgm:t>
    </dgm:pt>
    <dgm:pt modelId="{9CC2D312-695A-4100-B5E7-D508C8B43A03}" type="sibTrans" cxnId="{E952D4AA-FDC5-4E71-A916-BDB1C3BE048C}">
      <dgm:prSet/>
      <dgm:spPr/>
      <dgm:t>
        <a:bodyPr/>
        <a:lstStyle/>
        <a:p>
          <a:endParaRPr lang="en-GB"/>
        </a:p>
      </dgm:t>
    </dgm:pt>
    <dgm:pt modelId="{A073DA28-D483-494F-AA4C-909B7857D322}">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Subitise</a:t>
          </a:r>
        </a:p>
      </dgm:t>
    </dgm:pt>
    <dgm:pt modelId="{A59DABD7-CEE0-4CF8-9DE6-90158035D17F}" type="parTrans" cxnId="{7CEC63A8-6BCE-42E9-B78B-14F6E0191BB0}">
      <dgm:prSet/>
      <dgm:spPr/>
      <dgm:t>
        <a:bodyPr/>
        <a:lstStyle/>
        <a:p>
          <a:endParaRPr lang="en-GB"/>
        </a:p>
      </dgm:t>
    </dgm:pt>
    <dgm:pt modelId="{E35969F7-4EFF-4E15-A9B4-6D80ABBAD2CE}" type="sibTrans" cxnId="{7CEC63A8-6BCE-42E9-B78B-14F6E0191BB0}">
      <dgm:prSet/>
      <dgm:spPr/>
      <dgm:t>
        <a:bodyPr/>
        <a:lstStyle/>
        <a:p>
          <a:endParaRPr lang="en-GB"/>
        </a:p>
      </dgm:t>
    </dgm:pt>
    <dgm:pt modelId="{C0BC49EF-4D71-485E-B65E-42C706F4CEFA}">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Times tables- TTRS and recall intervention</a:t>
          </a:r>
        </a:p>
      </dgm:t>
    </dgm:pt>
    <dgm:pt modelId="{DE20D5A2-550C-4AE0-8FFA-7106A1390C57}" type="parTrans" cxnId="{89E06059-5976-4AE2-93DF-0E95D0D01A60}">
      <dgm:prSet/>
      <dgm:spPr/>
      <dgm:t>
        <a:bodyPr/>
        <a:lstStyle/>
        <a:p>
          <a:endParaRPr lang="en-GB"/>
        </a:p>
      </dgm:t>
    </dgm:pt>
    <dgm:pt modelId="{2054DB48-D8D8-4CAE-83CE-23964FBD3E97}" type="sibTrans" cxnId="{89E06059-5976-4AE2-93DF-0E95D0D01A60}">
      <dgm:prSet/>
      <dgm:spPr/>
      <dgm:t>
        <a:bodyPr/>
        <a:lstStyle/>
        <a:p>
          <a:endParaRPr lang="en-GB"/>
        </a:p>
      </dgm:t>
    </dgm:pt>
    <dgm:pt modelId="{C1CFF629-35CC-4214-BB98-E2E82E1077CC}">
      <dgm:prSet/>
      <dgm:spPr/>
      <dgm: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Power of 2- 1:1</a:t>
          </a:r>
        </a:p>
        <a:p>
          <a:r>
            <a:rPr lang="en-GB" dirty="0">
              <a:effectLst/>
              <a:latin typeface="Calibri" panose="020F0502020204030204" pitchFamily="34" charset="0"/>
              <a:ea typeface="Calibri" panose="020F0502020204030204" pitchFamily="34" charset="0"/>
              <a:cs typeface="Times New Roman" panose="02020603050405020304" pitchFamily="18" charset="0"/>
            </a:rPr>
            <a:t>Number Sense app</a:t>
          </a:r>
        </a:p>
      </dgm:t>
    </dgm:pt>
    <dgm:pt modelId="{14CAE96D-3BCC-4DE8-BFA6-9CFCAFF7B9FD}" type="parTrans" cxnId="{14E360E2-D5FF-49E1-A0C2-09003B6AE746}">
      <dgm:prSet/>
      <dgm:spPr/>
      <dgm:t>
        <a:bodyPr/>
        <a:lstStyle/>
        <a:p>
          <a:endParaRPr lang="en-GB"/>
        </a:p>
      </dgm:t>
    </dgm:pt>
    <dgm:pt modelId="{E8144B26-6734-4656-9DBA-11F587F795A1}" type="sibTrans" cxnId="{14E360E2-D5FF-49E1-A0C2-09003B6AE746}">
      <dgm:prSet/>
      <dgm:spPr/>
      <dgm:t>
        <a:bodyPr/>
        <a:lstStyle/>
        <a:p>
          <a:endParaRPr lang="en-GB"/>
        </a:p>
      </dgm:t>
    </dgm:pt>
    <dgm:pt modelId="{A66D6316-0C95-4427-B12D-62C0563DDC74}">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Flexible grouping- same day intervention</a:t>
          </a:r>
          <a:endParaRPr lang="en-GB"/>
        </a:p>
      </dgm:t>
    </dgm:pt>
    <dgm:pt modelId="{566E8D22-DD02-493A-874F-2DA2856CF92B}" type="parTrans" cxnId="{4779E0A4-757B-49A1-BD2B-CB54AEDE4FCC}">
      <dgm:prSet/>
      <dgm:spPr/>
      <dgm:t>
        <a:bodyPr/>
        <a:lstStyle/>
        <a:p>
          <a:endParaRPr lang="en-GB"/>
        </a:p>
      </dgm:t>
    </dgm:pt>
    <dgm:pt modelId="{EA6D330E-9CA5-4460-BDE3-0E600204D92D}" type="sibTrans" cxnId="{4779E0A4-757B-49A1-BD2B-CB54AEDE4FCC}">
      <dgm:prSet/>
      <dgm:spPr/>
      <dgm:t>
        <a:bodyPr/>
        <a:lstStyle/>
        <a:p>
          <a:endParaRPr lang="en-GB"/>
        </a:p>
      </dgm:t>
    </dgm:pt>
    <dgm:pt modelId="{81A133CE-6139-499A-AA32-486718418399}" type="pres">
      <dgm:prSet presAssocID="{AB12168E-F964-461C-A17E-230DC4C0629E}" presName="diagram" presStyleCnt="0">
        <dgm:presLayoutVars>
          <dgm:dir/>
          <dgm:resizeHandles val="exact"/>
        </dgm:presLayoutVars>
      </dgm:prSet>
      <dgm:spPr/>
    </dgm:pt>
    <dgm:pt modelId="{2CAB9FDB-ECEE-4BA8-BF9B-D1D729ABE021}" type="pres">
      <dgm:prSet presAssocID="{DFB26135-9B96-46B7-99BA-8A85E93C12CA}" presName="node" presStyleLbl="node1" presStyleIdx="0" presStyleCnt="6">
        <dgm:presLayoutVars>
          <dgm:bulletEnabled val="1"/>
        </dgm:presLayoutVars>
      </dgm:prSet>
      <dgm:spPr/>
    </dgm:pt>
    <dgm:pt modelId="{5161C79F-F459-4F6A-B1FE-096BC06E130E}" type="pres">
      <dgm:prSet presAssocID="{07F5497F-5894-4EE5-8EA2-0D2B363153B4}" presName="sibTrans" presStyleCnt="0"/>
      <dgm:spPr/>
    </dgm:pt>
    <dgm:pt modelId="{A6D58DB0-E822-4AA8-AD74-47A1D884B949}" type="pres">
      <dgm:prSet presAssocID="{02330F99-347E-4BDB-A1DD-292DB00CB60A}" presName="node" presStyleLbl="node1" presStyleIdx="1" presStyleCnt="6">
        <dgm:presLayoutVars>
          <dgm:bulletEnabled val="1"/>
        </dgm:presLayoutVars>
      </dgm:prSet>
      <dgm:spPr/>
    </dgm:pt>
    <dgm:pt modelId="{74B8BF82-67E2-4AE0-B1DC-D0F0E862F705}" type="pres">
      <dgm:prSet presAssocID="{9CC2D312-695A-4100-B5E7-D508C8B43A03}" presName="sibTrans" presStyleCnt="0"/>
      <dgm:spPr/>
    </dgm:pt>
    <dgm:pt modelId="{8A9271D9-05C5-4746-9423-791A3940909A}" type="pres">
      <dgm:prSet presAssocID="{A073DA28-D483-494F-AA4C-909B7857D322}" presName="node" presStyleLbl="node1" presStyleIdx="2" presStyleCnt="6">
        <dgm:presLayoutVars>
          <dgm:bulletEnabled val="1"/>
        </dgm:presLayoutVars>
      </dgm:prSet>
      <dgm:spPr/>
    </dgm:pt>
    <dgm:pt modelId="{31228942-7505-4D4D-959F-43E23AFB654C}" type="pres">
      <dgm:prSet presAssocID="{E35969F7-4EFF-4E15-A9B4-6D80ABBAD2CE}" presName="sibTrans" presStyleCnt="0"/>
      <dgm:spPr/>
    </dgm:pt>
    <dgm:pt modelId="{04F1A01E-799D-4F18-8E44-F87E02D81C2B}" type="pres">
      <dgm:prSet presAssocID="{C0BC49EF-4D71-485E-B65E-42C706F4CEFA}" presName="node" presStyleLbl="node1" presStyleIdx="3" presStyleCnt="6">
        <dgm:presLayoutVars>
          <dgm:bulletEnabled val="1"/>
        </dgm:presLayoutVars>
      </dgm:prSet>
      <dgm:spPr/>
    </dgm:pt>
    <dgm:pt modelId="{AA6360C2-56C6-4EE2-9802-399D54F7CC83}" type="pres">
      <dgm:prSet presAssocID="{2054DB48-D8D8-4CAE-83CE-23964FBD3E97}" presName="sibTrans" presStyleCnt="0"/>
      <dgm:spPr/>
    </dgm:pt>
    <dgm:pt modelId="{9B046E9A-DFB7-448E-8548-6952308DA975}" type="pres">
      <dgm:prSet presAssocID="{C1CFF629-35CC-4214-BB98-E2E82E1077CC}" presName="node" presStyleLbl="node1" presStyleIdx="4" presStyleCnt="6">
        <dgm:presLayoutVars>
          <dgm:bulletEnabled val="1"/>
        </dgm:presLayoutVars>
      </dgm:prSet>
      <dgm:spPr/>
    </dgm:pt>
    <dgm:pt modelId="{7CFA5865-740E-4A4B-A76E-F2AD91358D6B}" type="pres">
      <dgm:prSet presAssocID="{E8144B26-6734-4656-9DBA-11F587F795A1}" presName="sibTrans" presStyleCnt="0"/>
      <dgm:spPr/>
    </dgm:pt>
    <dgm:pt modelId="{1220E194-0763-4654-A07F-3E1BA7CC7E55}" type="pres">
      <dgm:prSet presAssocID="{A66D6316-0C95-4427-B12D-62C0563DDC74}" presName="node" presStyleLbl="node1" presStyleIdx="5" presStyleCnt="6">
        <dgm:presLayoutVars>
          <dgm:bulletEnabled val="1"/>
        </dgm:presLayoutVars>
      </dgm:prSet>
      <dgm:spPr/>
    </dgm:pt>
  </dgm:ptLst>
  <dgm:cxnLst>
    <dgm:cxn modelId="{BB6B160D-1994-4489-91F5-F980B6ABD635}" type="presOf" srcId="{C0BC49EF-4D71-485E-B65E-42C706F4CEFA}" destId="{04F1A01E-799D-4F18-8E44-F87E02D81C2B}" srcOrd="0" destOrd="0" presId="urn:microsoft.com/office/officeart/2005/8/layout/default"/>
    <dgm:cxn modelId="{BC807D30-996F-47ED-AF45-E1D161159935}" type="presOf" srcId="{DFB26135-9B96-46B7-99BA-8A85E93C12CA}" destId="{2CAB9FDB-ECEE-4BA8-BF9B-D1D729ABE021}" srcOrd="0" destOrd="0" presId="urn:microsoft.com/office/officeart/2005/8/layout/default"/>
    <dgm:cxn modelId="{F200D947-AB5C-4F30-96D8-0FC41D3C4741}" type="presOf" srcId="{C1CFF629-35CC-4214-BB98-E2E82E1077CC}" destId="{9B046E9A-DFB7-448E-8548-6952308DA975}" srcOrd="0" destOrd="0" presId="urn:microsoft.com/office/officeart/2005/8/layout/default"/>
    <dgm:cxn modelId="{76DBD24D-B2F1-4027-9CD4-B8A473C52795}" type="presOf" srcId="{A073DA28-D483-494F-AA4C-909B7857D322}" destId="{8A9271D9-05C5-4746-9423-791A3940909A}" srcOrd="0" destOrd="0" presId="urn:microsoft.com/office/officeart/2005/8/layout/default"/>
    <dgm:cxn modelId="{89E06059-5976-4AE2-93DF-0E95D0D01A60}" srcId="{AB12168E-F964-461C-A17E-230DC4C0629E}" destId="{C0BC49EF-4D71-485E-B65E-42C706F4CEFA}" srcOrd="3" destOrd="0" parTransId="{DE20D5A2-550C-4AE0-8FFA-7106A1390C57}" sibTransId="{2054DB48-D8D8-4CAE-83CE-23964FBD3E97}"/>
    <dgm:cxn modelId="{B2990881-A281-40EA-AD55-A857FA64A1D8}" type="presOf" srcId="{AB12168E-F964-461C-A17E-230DC4C0629E}" destId="{81A133CE-6139-499A-AA32-486718418399}" srcOrd="0" destOrd="0" presId="urn:microsoft.com/office/officeart/2005/8/layout/default"/>
    <dgm:cxn modelId="{526A2E9F-14FE-4A90-8D74-97CD95D26C44}" srcId="{AB12168E-F964-461C-A17E-230DC4C0629E}" destId="{DFB26135-9B96-46B7-99BA-8A85E93C12CA}" srcOrd="0" destOrd="0" parTransId="{F7969685-7BEC-4E09-8EC0-70DD4CD7F170}" sibTransId="{07F5497F-5894-4EE5-8EA2-0D2B363153B4}"/>
    <dgm:cxn modelId="{4779E0A4-757B-49A1-BD2B-CB54AEDE4FCC}" srcId="{AB12168E-F964-461C-A17E-230DC4C0629E}" destId="{A66D6316-0C95-4427-B12D-62C0563DDC74}" srcOrd="5" destOrd="0" parTransId="{566E8D22-DD02-493A-874F-2DA2856CF92B}" sibTransId="{EA6D330E-9CA5-4460-BDE3-0E600204D92D}"/>
    <dgm:cxn modelId="{7CEC63A8-6BCE-42E9-B78B-14F6E0191BB0}" srcId="{AB12168E-F964-461C-A17E-230DC4C0629E}" destId="{A073DA28-D483-494F-AA4C-909B7857D322}" srcOrd="2" destOrd="0" parTransId="{A59DABD7-CEE0-4CF8-9DE6-90158035D17F}" sibTransId="{E35969F7-4EFF-4E15-A9B4-6D80ABBAD2CE}"/>
    <dgm:cxn modelId="{E952D4AA-FDC5-4E71-A916-BDB1C3BE048C}" srcId="{AB12168E-F964-461C-A17E-230DC4C0629E}" destId="{02330F99-347E-4BDB-A1DD-292DB00CB60A}" srcOrd="1" destOrd="0" parTransId="{754E3A05-A074-45C4-8E2C-C6A7AA436536}" sibTransId="{9CC2D312-695A-4100-B5E7-D508C8B43A03}"/>
    <dgm:cxn modelId="{1E4FC7DA-EB1A-459B-8B32-8AA71DB3541B}" type="presOf" srcId="{A66D6316-0C95-4427-B12D-62C0563DDC74}" destId="{1220E194-0763-4654-A07F-3E1BA7CC7E55}" srcOrd="0" destOrd="0" presId="urn:microsoft.com/office/officeart/2005/8/layout/default"/>
    <dgm:cxn modelId="{14E360E2-D5FF-49E1-A0C2-09003B6AE746}" srcId="{AB12168E-F964-461C-A17E-230DC4C0629E}" destId="{C1CFF629-35CC-4214-BB98-E2E82E1077CC}" srcOrd="4" destOrd="0" parTransId="{14CAE96D-3BCC-4DE8-BFA6-9CFCAFF7B9FD}" sibTransId="{E8144B26-6734-4656-9DBA-11F587F795A1}"/>
    <dgm:cxn modelId="{5B389AFD-76B8-4E28-924B-E493494620F7}" type="presOf" srcId="{02330F99-347E-4BDB-A1DD-292DB00CB60A}" destId="{A6D58DB0-E822-4AA8-AD74-47A1D884B949}" srcOrd="0" destOrd="0" presId="urn:microsoft.com/office/officeart/2005/8/layout/default"/>
    <dgm:cxn modelId="{5C752C4B-CD51-46A1-AAB8-07BA8606EC46}" type="presParOf" srcId="{81A133CE-6139-499A-AA32-486718418399}" destId="{2CAB9FDB-ECEE-4BA8-BF9B-D1D729ABE021}" srcOrd="0" destOrd="0" presId="urn:microsoft.com/office/officeart/2005/8/layout/default"/>
    <dgm:cxn modelId="{B71B929D-F4C2-4A6E-A429-7312039EA728}" type="presParOf" srcId="{81A133CE-6139-499A-AA32-486718418399}" destId="{5161C79F-F459-4F6A-B1FE-096BC06E130E}" srcOrd="1" destOrd="0" presId="urn:microsoft.com/office/officeart/2005/8/layout/default"/>
    <dgm:cxn modelId="{661D5648-4393-4C0C-A513-8C6DBF8E8743}" type="presParOf" srcId="{81A133CE-6139-499A-AA32-486718418399}" destId="{A6D58DB0-E822-4AA8-AD74-47A1D884B949}" srcOrd="2" destOrd="0" presId="urn:microsoft.com/office/officeart/2005/8/layout/default"/>
    <dgm:cxn modelId="{2785CC8A-E1BC-4AA4-91F6-A313F8C45097}" type="presParOf" srcId="{81A133CE-6139-499A-AA32-486718418399}" destId="{74B8BF82-67E2-4AE0-B1DC-D0F0E862F705}" srcOrd="3" destOrd="0" presId="urn:microsoft.com/office/officeart/2005/8/layout/default"/>
    <dgm:cxn modelId="{C18F2AFF-DFB7-4291-86D0-2AA87A47FC36}" type="presParOf" srcId="{81A133CE-6139-499A-AA32-486718418399}" destId="{8A9271D9-05C5-4746-9423-791A3940909A}" srcOrd="4" destOrd="0" presId="urn:microsoft.com/office/officeart/2005/8/layout/default"/>
    <dgm:cxn modelId="{CCB64773-A9C0-4E38-9ED7-ACD5C562E8F0}" type="presParOf" srcId="{81A133CE-6139-499A-AA32-486718418399}" destId="{31228942-7505-4D4D-959F-43E23AFB654C}" srcOrd="5" destOrd="0" presId="urn:microsoft.com/office/officeart/2005/8/layout/default"/>
    <dgm:cxn modelId="{90C420BD-063D-402B-9C2B-08D7F036FB96}" type="presParOf" srcId="{81A133CE-6139-499A-AA32-486718418399}" destId="{04F1A01E-799D-4F18-8E44-F87E02D81C2B}" srcOrd="6" destOrd="0" presId="urn:microsoft.com/office/officeart/2005/8/layout/default"/>
    <dgm:cxn modelId="{B9925F32-D17B-46B9-8483-0982A4D005A2}" type="presParOf" srcId="{81A133CE-6139-499A-AA32-486718418399}" destId="{AA6360C2-56C6-4EE2-9802-399D54F7CC83}" srcOrd="7" destOrd="0" presId="urn:microsoft.com/office/officeart/2005/8/layout/default"/>
    <dgm:cxn modelId="{C08EC147-04F1-447C-8101-DE50694A76CD}" type="presParOf" srcId="{81A133CE-6139-499A-AA32-486718418399}" destId="{9B046E9A-DFB7-448E-8548-6952308DA975}" srcOrd="8" destOrd="0" presId="urn:microsoft.com/office/officeart/2005/8/layout/default"/>
    <dgm:cxn modelId="{F29E056C-E02B-42B3-A7A1-83D7B13A7FAE}" type="presParOf" srcId="{81A133CE-6139-499A-AA32-486718418399}" destId="{7CFA5865-740E-4A4B-A76E-F2AD91358D6B}" srcOrd="9" destOrd="0" presId="urn:microsoft.com/office/officeart/2005/8/layout/default"/>
    <dgm:cxn modelId="{D5835E18-3039-4B7F-9F8F-E51DE1BD8545}" type="presParOf" srcId="{81A133CE-6139-499A-AA32-486718418399}" destId="{1220E194-0763-4654-A07F-3E1BA7CC7E5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12168E-F964-461C-A17E-230DC4C0629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E5356FA-1AB2-413E-9194-1C1FBAEC90E6}">
      <dgm:prSet/>
      <dgm:spPr/>
      <dgm:t>
        <a:bodyPr/>
        <a:lstStyle/>
        <a:p>
          <a:r>
            <a:rPr lang="en-GB" b="1">
              <a:effectLst/>
              <a:latin typeface="Calibri" panose="020F0502020204030204" pitchFamily="34" charset="0"/>
              <a:ea typeface="Calibri" panose="020F0502020204030204" pitchFamily="34" charset="0"/>
              <a:cs typeface="Times New Roman" panose="02020603050405020304" pitchFamily="18" charset="0"/>
            </a:rPr>
            <a:t>Dyspraxia</a:t>
          </a:r>
          <a:endParaRPr lang="en-GB">
            <a:effectLst/>
            <a:latin typeface="Calibri" panose="020F0502020204030204" pitchFamily="34" charset="0"/>
            <a:ea typeface="Calibri" panose="020F0502020204030204" pitchFamily="34" charset="0"/>
            <a:cs typeface="Times New Roman" panose="02020603050405020304" pitchFamily="18" charset="0"/>
          </a:endParaRPr>
        </a:p>
      </dgm:t>
    </dgm:pt>
    <dgm:pt modelId="{49507E26-6883-4CA4-82C6-5D81E3704E7B}" type="parTrans" cxnId="{BA321B41-604F-46A6-98EE-081A8605684E}">
      <dgm:prSet/>
      <dgm:spPr/>
      <dgm:t>
        <a:bodyPr/>
        <a:lstStyle/>
        <a:p>
          <a:endParaRPr lang="en-GB"/>
        </a:p>
      </dgm:t>
    </dgm:pt>
    <dgm:pt modelId="{95584860-84AA-469D-A669-CF5A4D6A1163}" type="sibTrans" cxnId="{BA321B41-604F-46A6-98EE-081A8605684E}">
      <dgm:prSet/>
      <dgm:spPr/>
      <dgm:t>
        <a:bodyPr/>
        <a:lstStyle/>
        <a:p>
          <a:endParaRPr lang="en-GB"/>
        </a:p>
      </dgm:t>
    </dgm:pt>
    <dgm:pt modelId="{860CA6ED-B77F-47F2-9CB7-4184B318DD0F}">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Typing and assistive tech</a:t>
          </a:r>
        </a:p>
      </dgm:t>
    </dgm:pt>
    <dgm:pt modelId="{61F5BD51-CAE4-4584-99C5-1D7D219DECC3}" type="parTrans" cxnId="{26D68873-C6FE-481F-A48B-79F5773702C4}">
      <dgm:prSet/>
      <dgm:spPr/>
      <dgm:t>
        <a:bodyPr/>
        <a:lstStyle/>
        <a:p>
          <a:endParaRPr lang="en-GB"/>
        </a:p>
      </dgm:t>
    </dgm:pt>
    <dgm:pt modelId="{0505DAB9-220A-4703-A932-A495B3125512}" type="sibTrans" cxnId="{26D68873-C6FE-481F-A48B-79F5773702C4}">
      <dgm:prSet/>
      <dgm:spPr/>
      <dgm:t>
        <a:bodyPr/>
        <a:lstStyle/>
        <a:p>
          <a:endParaRPr lang="en-GB"/>
        </a:p>
      </dgm:t>
    </dgm:pt>
    <dgm:pt modelId="{DFD20DC1-ED9F-46F1-B998-4A4FD84CBBB8}">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Handwriting</a:t>
          </a:r>
        </a:p>
      </dgm:t>
    </dgm:pt>
    <dgm:pt modelId="{94559A98-26A4-4F9D-9FEA-B601A46BE128}" type="parTrans" cxnId="{C53A2B0D-4C6F-4DAD-8A2A-5722951DAC6E}">
      <dgm:prSet/>
      <dgm:spPr/>
      <dgm:t>
        <a:bodyPr/>
        <a:lstStyle/>
        <a:p>
          <a:endParaRPr lang="en-GB"/>
        </a:p>
      </dgm:t>
    </dgm:pt>
    <dgm:pt modelId="{273AA400-318D-4FB0-BBB0-206539216356}" type="sibTrans" cxnId="{C53A2B0D-4C6F-4DAD-8A2A-5722951DAC6E}">
      <dgm:prSet/>
      <dgm:spPr/>
      <dgm:t>
        <a:bodyPr/>
        <a:lstStyle/>
        <a:p>
          <a:endParaRPr lang="en-GB"/>
        </a:p>
      </dgm:t>
    </dgm:pt>
    <dgm:pt modelId="{75F03492-A407-47E4-859B-A26E4642C07E}">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Funky fingers</a:t>
          </a:r>
        </a:p>
      </dgm:t>
    </dgm:pt>
    <dgm:pt modelId="{04D16088-E04C-41DD-BD06-C179916220C0}" type="parTrans" cxnId="{487576A5-C8EB-43C6-BBDF-264B523E4031}">
      <dgm:prSet/>
      <dgm:spPr/>
      <dgm:t>
        <a:bodyPr/>
        <a:lstStyle/>
        <a:p>
          <a:endParaRPr lang="en-GB"/>
        </a:p>
      </dgm:t>
    </dgm:pt>
    <dgm:pt modelId="{F1BFA8CC-3EB2-48EB-8852-0932B7F994A4}" type="sibTrans" cxnId="{487576A5-C8EB-43C6-BBDF-264B523E4031}">
      <dgm:prSet/>
      <dgm:spPr/>
      <dgm:t>
        <a:bodyPr/>
        <a:lstStyle/>
        <a:p>
          <a:endParaRPr lang="en-GB"/>
        </a:p>
      </dgm:t>
    </dgm:pt>
    <dgm:pt modelId="{BB542B69-17BC-474C-A992-E7AA2BF3D518}">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Cook Kids</a:t>
          </a:r>
        </a:p>
      </dgm:t>
    </dgm:pt>
    <dgm:pt modelId="{A806254A-02D2-4EB9-BDD2-7D0C23EDFEEF}" type="parTrans" cxnId="{3C6715D6-5FFC-446E-BE24-2DA47014A1C5}">
      <dgm:prSet/>
      <dgm:spPr/>
      <dgm:t>
        <a:bodyPr/>
        <a:lstStyle/>
        <a:p>
          <a:endParaRPr lang="en-GB"/>
        </a:p>
      </dgm:t>
    </dgm:pt>
    <dgm:pt modelId="{5BE30DC5-4426-4174-A57F-00ED8E634B19}" type="sibTrans" cxnId="{3C6715D6-5FFC-446E-BE24-2DA47014A1C5}">
      <dgm:prSet/>
      <dgm:spPr/>
      <dgm:t>
        <a:bodyPr/>
        <a:lstStyle/>
        <a:p>
          <a:endParaRPr lang="en-GB"/>
        </a:p>
      </dgm:t>
    </dgm:pt>
    <dgm:pt modelId="{81A133CE-6139-499A-AA32-486718418399}" type="pres">
      <dgm:prSet presAssocID="{AB12168E-F964-461C-A17E-230DC4C0629E}" presName="diagram" presStyleCnt="0">
        <dgm:presLayoutVars>
          <dgm:dir/>
          <dgm:resizeHandles val="exact"/>
        </dgm:presLayoutVars>
      </dgm:prSet>
      <dgm:spPr/>
    </dgm:pt>
    <dgm:pt modelId="{A52C3337-3236-40BF-B186-94CC463007DD}" type="pres">
      <dgm:prSet presAssocID="{CE5356FA-1AB2-413E-9194-1C1FBAEC90E6}" presName="node" presStyleLbl="node1" presStyleIdx="0" presStyleCnt="5">
        <dgm:presLayoutVars>
          <dgm:bulletEnabled val="1"/>
        </dgm:presLayoutVars>
      </dgm:prSet>
      <dgm:spPr/>
    </dgm:pt>
    <dgm:pt modelId="{F8983640-D85C-40CF-9405-66ED25B1AE02}" type="pres">
      <dgm:prSet presAssocID="{95584860-84AA-469D-A669-CF5A4D6A1163}" presName="sibTrans" presStyleCnt="0"/>
      <dgm:spPr/>
    </dgm:pt>
    <dgm:pt modelId="{CB825A48-263A-4B57-895A-AE0D68E7A679}" type="pres">
      <dgm:prSet presAssocID="{860CA6ED-B77F-47F2-9CB7-4184B318DD0F}" presName="node" presStyleLbl="node1" presStyleIdx="1" presStyleCnt="5">
        <dgm:presLayoutVars>
          <dgm:bulletEnabled val="1"/>
        </dgm:presLayoutVars>
      </dgm:prSet>
      <dgm:spPr/>
    </dgm:pt>
    <dgm:pt modelId="{C8227DC8-CD0D-42A1-BA17-B912CB4B0EAF}" type="pres">
      <dgm:prSet presAssocID="{0505DAB9-220A-4703-A932-A495B3125512}" presName="sibTrans" presStyleCnt="0"/>
      <dgm:spPr/>
    </dgm:pt>
    <dgm:pt modelId="{BA0E2557-72AF-47D8-B101-2063D2441854}" type="pres">
      <dgm:prSet presAssocID="{DFD20DC1-ED9F-46F1-B998-4A4FD84CBBB8}" presName="node" presStyleLbl="node1" presStyleIdx="2" presStyleCnt="5">
        <dgm:presLayoutVars>
          <dgm:bulletEnabled val="1"/>
        </dgm:presLayoutVars>
      </dgm:prSet>
      <dgm:spPr/>
    </dgm:pt>
    <dgm:pt modelId="{6A868DA2-33CD-436F-A408-CEE1FAEC97E2}" type="pres">
      <dgm:prSet presAssocID="{273AA400-318D-4FB0-BBB0-206539216356}" presName="sibTrans" presStyleCnt="0"/>
      <dgm:spPr/>
    </dgm:pt>
    <dgm:pt modelId="{F7E804C9-C882-4F07-B288-7CD824968247}" type="pres">
      <dgm:prSet presAssocID="{75F03492-A407-47E4-859B-A26E4642C07E}" presName="node" presStyleLbl="node1" presStyleIdx="3" presStyleCnt="5">
        <dgm:presLayoutVars>
          <dgm:bulletEnabled val="1"/>
        </dgm:presLayoutVars>
      </dgm:prSet>
      <dgm:spPr/>
    </dgm:pt>
    <dgm:pt modelId="{4EE1B65B-6146-425D-8987-B1652968E346}" type="pres">
      <dgm:prSet presAssocID="{F1BFA8CC-3EB2-48EB-8852-0932B7F994A4}" presName="sibTrans" presStyleCnt="0"/>
      <dgm:spPr/>
    </dgm:pt>
    <dgm:pt modelId="{35EF894F-0C4C-40D3-8B0E-29BF8DE9C1DA}" type="pres">
      <dgm:prSet presAssocID="{BB542B69-17BC-474C-A992-E7AA2BF3D518}" presName="node" presStyleLbl="node1" presStyleIdx="4" presStyleCnt="5">
        <dgm:presLayoutVars>
          <dgm:bulletEnabled val="1"/>
        </dgm:presLayoutVars>
      </dgm:prSet>
      <dgm:spPr/>
    </dgm:pt>
  </dgm:ptLst>
  <dgm:cxnLst>
    <dgm:cxn modelId="{C53A2B0D-4C6F-4DAD-8A2A-5722951DAC6E}" srcId="{AB12168E-F964-461C-A17E-230DC4C0629E}" destId="{DFD20DC1-ED9F-46F1-B998-4A4FD84CBBB8}" srcOrd="2" destOrd="0" parTransId="{94559A98-26A4-4F9D-9FEA-B601A46BE128}" sibTransId="{273AA400-318D-4FB0-BBB0-206539216356}"/>
    <dgm:cxn modelId="{3D66282F-6797-4E1E-A129-938E526176DB}" type="presOf" srcId="{BB542B69-17BC-474C-A992-E7AA2BF3D518}" destId="{35EF894F-0C4C-40D3-8B0E-29BF8DE9C1DA}" srcOrd="0" destOrd="0" presId="urn:microsoft.com/office/officeart/2005/8/layout/default"/>
    <dgm:cxn modelId="{BA321B41-604F-46A6-98EE-081A8605684E}" srcId="{AB12168E-F964-461C-A17E-230DC4C0629E}" destId="{CE5356FA-1AB2-413E-9194-1C1FBAEC90E6}" srcOrd="0" destOrd="0" parTransId="{49507E26-6883-4CA4-82C6-5D81E3704E7B}" sibTransId="{95584860-84AA-469D-A669-CF5A4D6A1163}"/>
    <dgm:cxn modelId="{26D68873-C6FE-481F-A48B-79F5773702C4}" srcId="{AB12168E-F964-461C-A17E-230DC4C0629E}" destId="{860CA6ED-B77F-47F2-9CB7-4184B318DD0F}" srcOrd="1" destOrd="0" parTransId="{61F5BD51-CAE4-4584-99C5-1D7D219DECC3}" sibTransId="{0505DAB9-220A-4703-A932-A495B3125512}"/>
    <dgm:cxn modelId="{96F46378-7F19-4993-A73A-2D61D31ECE75}" type="presOf" srcId="{75F03492-A407-47E4-859B-A26E4642C07E}" destId="{F7E804C9-C882-4F07-B288-7CD824968247}" srcOrd="0" destOrd="0" presId="urn:microsoft.com/office/officeart/2005/8/layout/default"/>
    <dgm:cxn modelId="{935E6E84-4BCD-4347-B8A9-B0327D465F6B}" type="presOf" srcId="{860CA6ED-B77F-47F2-9CB7-4184B318DD0F}" destId="{CB825A48-263A-4B57-895A-AE0D68E7A679}" srcOrd="0" destOrd="0" presId="urn:microsoft.com/office/officeart/2005/8/layout/default"/>
    <dgm:cxn modelId="{F16DC789-F979-4FD0-86CA-B5738E49DF54}" type="presOf" srcId="{DFD20DC1-ED9F-46F1-B998-4A4FD84CBBB8}" destId="{BA0E2557-72AF-47D8-B101-2063D2441854}" srcOrd="0" destOrd="0" presId="urn:microsoft.com/office/officeart/2005/8/layout/default"/>
    <dgm:cxn modelId="{9ED18BA3-E127-47AB-9600-DEFDD7848E30}" type="presOf" srcId="{CE5356FA-1AB2-413E-9194-1C1FBAEC90E6}" destId="{A52C3337-3236-40BF-B186-94CC463007DD}" srcOrd="0" destOrd="0" presId="urn:microsoft.com/office/officeart/2005/8/layout/default"/>
    <dgm:cxn modelId="{487576A5-C8EB-43C6-BBDF-264B523E4031}" srcId="{AB12168E-F964-461C-A17E-230DC4C0629E}" destId="{75F03492-A407-47E4-859B-A26E4642C07E}" srcOrd="3" destOrd="0" parTransId="{04D16088-E04C-41DD-BD06-C179916220C0}" sibTransId="{F1BFA8CC-3EB2-48EB-8852-0932B7F994A4}"/>
    <dgm:cxn modelId="{523231C2-E4D2-4552-8DDD-34D955490385}" type="presOf" srcId="{AB12168E-F964-461C-A17E-230DC4C0629E}" destId="{81A133CE-6139-499A-AA32-486718418399}" srcOrd="0" destOrd="0" presId="urn:microsoft.com/office/officeart/2005/8/layout/default"/>
    <dgm:cxn modelId="{3C6715D6-5FFC-446E-BE24-2DA47014A1C5}" srcId="{AB12168E-F964-461C-A17E-230DC4C0629E}" destId="{BB542B69-17BC-474C-A992-E7AA2BF3D518}" srcOrd="4" destOrd="0" parTransId="{A806254A-02D2-4EB9-BDD2-7D0C23EDFEEF}" sibTransId="{5BE30DC5-4426-4174-A57F-00ED8E634B19}"/>
    <dgm:cxn modelId="{5EF62F4B-D017-4615-BD76-7049D7D1EB5A}" type="presParOf" srcId="{81A133CE-6139-499A-AA32-486718418399}" destId="{A52C3337-3236-40BF-B186-94CC463007DD}" srcOrd="0" destOrd="0" presId="urn:microsoft.com/office/officeart/2005/8/layout/default"/>
    <dgm:cxn modelId="{C8F0F1A0-D989-4AD3-8A33-9DB18CAD50AA}" type="presParOf" srcId="{81A133CE-6139-499A-AA32-486718418399}" destId="{F8983640-D85C-40CF-9405-66ED25B1AE02}" srcOrd="1" destOrd="0" presId="urn:microsoft.com/office/officeart/2005/8/layout/default"/>
    <dgm:cxn modelId="{5EA9094C-91A2-4501-B7F8-AFE9FCD0C147}" type="presParOf" srcId="{81A133CE-6139-499A-AA32-486718418399}" destId="{CB825A48-263A-4B57-895A-AE0D68E7A679}" srcOrd="2" destOrd="0" presId="urn:microsoft.com/office/officeart/2005/8/layout/default"/>
    <dgm:cxn modelId="{B02B4E7C-43EF-47C5-8960-3227443B494F}" type="presParOf" srcId="{81A133CE-6139-499A-AA32-486718418399}" destId="{C8227DC8-CD0D-42A1-BA17-B912CB4B0EAF}" srcOrd="3" destOrd="0" presId="urn:microsoft.com/office/officeart/2005/8/layout/default"/>
    <dgm:cxn modelId="{DDD3F913-D889-494A-8C2F-E710DA643200}" type="presParOf" srcId="{81A133CE-6139-499A-AA32-486718418399}" destId="{BA0E2557-72AF-47D8-B101-2063D2441854}" srcOrd="4" destOrd="0" presId="urn:microsoft.com/office/officeart/2005/8/layout/default"/>
    <dgm:cxn modelId="{57076D8E-4123-456F-9960-3AF475A1D0D3}" type="presParOf" srcId="{81A133CE-6139-499A-AA32-486718418399}" destId="{6A868DA2-33CD-436F-A408-CEE1FAEC97E2}" srcOrd="5" destOrd="0" presId="urn:microsoft.com/office/officeart/2005/8/layout/default"/>
    <dgm:cxn modelId="{AD84FADC-4AC0-4615-85F9-808F8183B705}" type="presParOf" srcId="{81A133CE-6139-499A-AA32-486718418399}" destId="{F7E804C9-C882-4F07-B288-7CD824968247}" srcOrd="6" destOrd="0" presId="urn:microsoft.com/office/officeart/2005/8/layout/default"/>
    <dgm:cxn modelId="{276652ED-D468-4979-81D2-8BF1AE094023}" type="presParOf" srcId="{81A133CE-6139-499A-AA32-486718418399}" destId="{4EE1B65B-6146-425D-8987-B1652968E346}" srcOrd="7" destOrd="0" presId="urn:microsoft.com/office/officeart/2005/8/layout/default"/>
    <dgm:cxn modelId="{79031C68-E9F1-47D5-92BD-E29245A63786}" type="presParOf" srcId="{81A133CE-6139-499A-AA32-486718418399}" destId="{35EF894F-0C4C-40D3-8B0E-29BF8DE9C1D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12168E-F964-461C-A17E-230DC4C0629E}"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1BA1C407-939D-4B8E-B791-E86641CE6435}">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Clear and explicit instructions</a:t>
          </a:r>
        </a:p>
      </dgm:t>
    </dgm:pt>
    <dgm:pt modelId="{A0F92210-F04E-4B4E-8B44-C3C014482134}" type="parTrans" cxnId="{6D7B17C9-AA22-4A43-B8D6-3A745C193B54}">
      <dgm:prSet/>
      <dgm:spPr/>
      <dgm:t>
        <a:bodyPr/>
        <a:lstStyle/>
        <a:p>
          <a:endParaRPr lang="en-GB"/>
        </a:p>
      </dgm:t>
    </dgm:pt>
    <dgm:pt modelId="{47D7C00A-6512-4C84-849B-DBEE98409CD4}" type="sibTrans" cxnId="{6D7B17C9-AA22-4A43-B8D6-3A745C193B54}">
      <dgm:prSet/>
      <dgm:spPr/>
      <dgm:t>
        <a:bodyPr/>
        <a:lstStyle/>
        <a:p>
          <a:endParaRPr lang="en-GB"/>
        </a:p>
      </dgm:t>
    </dgm:pt>
    <dgm:pt modelId="{50ADCB1D-92B2-4ECE-A985-7BFAFDC97CCD}">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Talking partners</a:t>
          </a:r>
        </a:p>
      </dgm:t>
    </dgm:pt>
    <dgm:pt modelId="{4D882A5E-3EAD-4D41-AE02-D51BAEA7AF0F}" type="parTrans" cxnId="{90A7AF77-7BF4-4F39-83B5-B703A3A7FD70}">
      <dgm:prSet/>
      <dgm:spPr/>
      <dgm:t>
        <a:bodyPr/>
        <a:lstStyle/>
        <a:p>
          <a:endParaRPr lang="en-GB"/>
        </a:p>
      </dgm:t>
    </dgm:pt>
    <dgm:pt modelId="{8D228C76-6B6B-4626-A7DB-849D4F575EE2}" type="sibTrans" cxnId="{90A7AF77-7BF4-4F39-83B5-B703A3A7FD70}">
      <dgm:prSet/>
      <dgm:spPr/>
      <dgm:t>
        <a:bodyPr/>
        <a:lstStyle/>
        <a:p>
          <a:endParaRPr lang="en-GB"/>
        </a:p>
      </dgm:t>
    </dgm:pt>
    <dgm:pt modelId="{0AC81E32-50F7-4BE0-839D-2EDF1029E5B9}">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Modelling</a:t>
          </a:r>
        </a:p>
      </dgm:t>
    </dgm:pt>
    <dgm:pt modelId="{B83C6F74-CCEA-4C96-9C2F-2A6BE9563801}" type="parTrans" cxnId="{700F4885-DAD9-46DC-BE82-B598D37C632F}">
      <dgm:prSet/>
      <dgm:spPr/>
      <dgm:t>
        <a:bodyPr/>
        <a:lstStyle/>
        <a:p>
          <a:endParaRPr lang="en-GB"/>
        </a:p>
      </dgm:t>
    </dgm:pt>
    <dgm:pt modelId="{1B924DC4-AC38-4C9B-8D61-A9DEDC714216}" type="sibTrans" cxnId="{700F4885-DAD9-46DC-BE82-B598D37C632F}">
      <dgm:prSet/>
      <dgm:spPr/>
      <dgm:t>
        <a:bodyPr/>
        <a:lstStyle/>
        <a:p>
          <a:endParaRPr lang="en-GB"/>
        </a:p>
      </dgm:t>
    </dgm:pt>
    <dgm:pt modelId="{9C151952-52BF-4E9F-B374-BD5F104AA831}">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Whole class vocab reminders</a:t>
          </a:r>
        </a:p>
      </dgm:t>
    </dgm:pt>
    <dgm:pt modelId="{6DC3BA0C-F087-40CC-9198-9367D25BF561}" type="parTrans" cxnId="{A306AFEA-1737-4581-A74A-70509D81A10D}">
      <dgm:prSet/>
      <dgm:spPr/>
      <dgm:t>
        <a:bodyPr/>
        <a:lstStyle/>
        <a:p>
          <a:endParaRPr lang="en-GB"/>
        </a:p>
      </dgm:t>
    </dgm:pt>
    <dgm:pt modelId="{6810CBAD-ED56-4E50-B566-F9A470257FAE}" type="sibTrans" cxnId="{A306AFEA-1737-4581-A74A-70509D81A10D}">
      <dgm:prSet/>
      <dgm:spPr/>
      <dgm:t>
        <a:bodyPr/>
        <a:lstStyle/>
        <a:p>
          <a:endParaRPr lang="en-GB"/>
        </a:p>
      </dgm:t>
    </dgm:pt>
    <dgm:pt modelId="{23391D32-FBD4-456E-A9AA-E41206696F73}">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Processing and thinking time</a:t>
          </a:r>
        </a:p>
      </dgm:t>
    </dgm:pt>
    <dgm:pt modelId="{A7895E06-44A2-4B1F-939C-EF329C8E70E0}" type="parTrans" cxnId="{EA5BDA3C-BE43-44FF-8AFE-B45CA7C48789}">
      <dgm:prSet/>
      <dgm:spPr/>
      <dgm:t>
        <a:bodyPr/>
        <a:lstStyle/>
        <a:p>
          <a:endParaRPr lang="en-GB"/>
        </a:p>
      </dgm:t>
    </dgm:pt>
    <dgm:pt modelId="{7C813DC2-AABD-4291-AC57-937C626AB15A}" type="sibTrans" cxnId="{EA5BDA3C-BE43-44FF-8AFE-B45CA7C48789}">
      <dgm:prSet/>
      <dgm:spPr/>
      <dgm:t>
        <a:bodyPr/>
        <a:lstStyle/>
        <a:p>
          <a:endParaRPr lang="en-GB"/>
        </a:p>
      </dgm:t>
    </dgm:pt>
    <dgm:pt modelId="{EFE3DBDF-98D4-4198-BCB1-32118B4CD869}">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Thinking frames and Metacognition (plan-monitor-evaluate)</a:t>
          </a:r>
        </a:p>
      </dgm:t>
    </dgm:pt>
    <dgm:pt modelId="{A5EB2FD2-5189-4DDC-B2A1-532652364F81}" type="parTrans" cxnId="{DB23DB61-5816-40A3-AD1F-61888BAB659D}">
      <dgm:prSet/>
      <dgm:spPr/>
      <dgm:t>
        <a:bodyPr/>
        <a:lstStyle/>
        <a:p>
          <a:endParaRPr lang="en-GB"/>
        </a:p>
      </dgm:t>
    </dgm:pt>
    <dgm:pt modelId="{1C215353-0383-48F5-909F-E50DBFF5A96A}" type="sibTrans" cxnId="{DB23DB61-5816-40A3-AD1F-61888BAB659D}">
      <dgm:prSet/>
      <dgm:spPr/>
      <dgm:t>
        <a:bodyPr/>
        <a:lstStyle/>
        <a:p>
          <a:endParaRPr lang="en-GB"/>
        </a:p>
      </dgm:t>
    </dgm:pt>
    <dgm:pt modelId="{75AB2D02-9453-437F-99B0-4146AC06A494}">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Visual Timetable</a:t>
          </a:r>
        </a:p>
      </dgm:t>
    </dgm:pt>
    <dgm:pt modelId="{E101AB5E-D313-4B1A-8C07-BC8881397F2D}" type="parTrans" cxnId="{83D245AF-1132-4776-858B-95AAD12C7917}">
      <dgm:prSet/>
      <dgm:spPr/>
      <dgm:t>
        <a:bodyPr/>
        <a:lstStyle/>
        <a:p>
          <a:endParaRPr lang="en-GB"/>
        </a:p>
      </dgm:t>
    </dgm:pt>
    <dgm:pt modelId="{67916216-AD45-4DF2-9E3B-75BAD48F2477}" type="sibTrans" cxnId="{83D245AF-1132-4776-858B-95AAD12C7917}">
      <dgm:prSet/>
      <dgm:spPr/>
      <dgm:t>
        <a:bodyPr/>
        <a:lstStyle/>
        <a:p>
          <a:endParaRPr lang="en-GB"/>
        </a:p>
      </dgm:t>
    </dgm:pt>
    <dgm:pt modelId="{98E96FE7-A37C-4664-811D-C1C34CB53D94}">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Visuals</a:t>
          </a:r>
        </a:p>
      </dgm:t>
    </dgm:pt>
    <dgm:pt modelId="{6DF54553-FE46-4065-B78E-96AA7029E486}" type="parTrans" cxnId="{DF2C0778-75D8-43DF-AA8C-D231C753CD22}">
      <dgm:prSet/>
      <dgm:spPr/>
      <dgm:t>
        <a:bodyPr/>
        <a:lstStyle/>
        <a:p>
          <a:endParaRPr lang="en-GB"/>
        </a:p>
      </dgm:t>
    </dgm:pt>
    <dgm:pt modelId="{FF5A268D-649E-45A0-BB50-639BD9A81B6B}" type="sibTrans" cxnId="{DF2C0778-75D8-43DF-AA8C-D231C753CD22}">
      <dgm:prSet/>
      <dgm:spPr/>
      <dgm:t>
        <a:bodyPr/>
        <a:lstStyle/>
        <a:p>
          <a:endParaRPr lang="en-GB"/>
        </a:p>
      </dgm:t>
    </dgm:pt>
    <dgm:pt modelId="{AC61184E-F6CB-4891-8016-43644631857D}">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Calm approach and aiming to help regulate</a:t>
          </a:r>
        </a:p>
      </dgm:t>
    </dgm:pt>
    <dgm:pt modelId="{E5447C98-FDB6-4B46-A007-587B1D08A16A}" type="parTrans" cxnId="{8B2E1F24-3962-4BF5-99C1-029179EF1C8B}">
      <dgm:prSet/>
      <dgm:spPr/>
      <dgm:t>
        <a:bodyPr/>
        <a:lstStyle/>
        <a:p>
          <a:endParaRPr lang="en-GB"/>
        </a:p>
      </dgm:t>
    </dgm:pt>
    <dgm:pt modelId="{002D9189-DF74-49AB-9B18-957C195425D5}" type="sibTrans" cxnId="{8B2E1F24-3962-4BF5-99C1-029179EF1C8B}">
      <dgm:prSet/>
      <dgm:spPr/>
      <dgm:t>
        <a:bodyPr/>
        <a:lstStyle/>
        <a:p>
          <a:endParaRPr lang="en-GB"/>
        </a:p>
      </dgm:t>
    </dgm:pt>
    <dgm:pt modelId="{58571527-833E-492E-A138-E50EB7E4DD19}">
      <dgm:prSet/>
      <dgm:spPr/>
      <dgm: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Now and Next Board</a:t>
          </a:r>
        </a:p>
      </dgm:t>
    </dgm:pt>
    <dgm:pt modelId="{A1E5FAC2-2255-40C8-87D9-24BAD187B306}" type="parTrans" cxnId="{A3A09AEB-486C-4774-83D0-05B6BCD601E9}">
      <dgm:prSet/>
      <dgm:spPr/>
      <dgm:t>
        <a:bodyPr/>
        <a:lstStyle/>
        <a:p>
          <a:endParaRPr lang="en-GB"/>
        </a:p>
      </dgm:t>
    </dgm:pt>
    <dgm:pt modelId="{0C409C54-F028-4D60-89FD-69F179B25DF6}" type="sibTrans" cxnId="{A3A09AEB-486C-4774-83D0-05B6BCD601E9}">
      <dgm:prSet/>
      <dgm:spPr/>
      <dgm:t>
        <a:bodyPr/>
        <a:lstStyle/>
        <a:p>
          <a:endParaRPr lang="en-GB"/>
        </a:p>
      </dgm:t>
    </dgm:pt>
    <dgm:pt modelId="{F1486A46-3A2A-4EAC-A20E-5875B11FF2B2}">
      <dgm:prSet/>
      <dgm:spPr/>
      <dgm:t>
        <a:bodyPr/>
        <a:lstStyle/>
        <a:p>
          <a:r>
            <a:rPr lang="en-GB" dirty="0"/>
            <a:t>Makaton</a:t>
          </a:r>
        </a:p>
      </dgm:t>
    </dgm:pt>
    <dgm:pt modelId="{08FE4D5A-F4CA-41A3-B42D-FFB4209163AE}" type="parTrans" cxnId="{79BA52EE-0285-443A-B301-7E45C9CA52FA}">
      <dgm:prSet/>
      <dgm:spPr/>
      <dgm:t>
        <a:bodyPr/>
        <a:lstStyle/>
        <a:p>
          <a:endParaRPr lang="en-GB"/>
        </a:p>
      </dgm:t>
    </dgm:pt>
    <dgm:pt modelId="{BF41CF8D-2A84-4717-AA50-F3BB0B07F152}" type="sibTrans" cxnId="{79BA52EE-0285-443A-B301-7E45C9CA52FA}">
      <dgm:prSet/>
      <dgm:spPr/>
      <dgm:t>
        <a:bodyPr/>
        <a:lstStyle/>
        <a:p>
          <a:endParaRPr lang="en-GB"/>
        </a:p>
      </dgm:t>
    </dgm:pt>
    <dgm:pt modelId="{51F33970-9FEF-4F77-9CAE-09D4A45A0898}">
      <dgm:prSet/>
      <dgm:spPr/>
      <dgm:t>
        <a:bodyPr/>
        <a:lstStyle/>
        <a:p>
          <a:r>
            <a:rPr lang="en-GB" dirty="0"/>
            <a:t>Attention Bucket approach</a:t>
          </a:r>
        </a:p>
      </dgm:t>
    </dgm:pt>
    <dgm:pt modelId="{EEB5132E-0A1D-4682-9957-1B6D7C9C2D3A}" type="parTrans" cxnId="{BBCC1B12-2AA3-4CDB-B443-902246117897}">
      <dgm:prSet/>
      <dgm:spPr/>
      <dgm:t>
        <a:bodyPr/>
        <a:lstStyle/>
        <a:p>
          <a:endParaRPr lang="en-GB"/>
        </a:p>
      </dgm:t>
    </dgm:pt>
    <dgm:pt modelId="{7C9BB346-3D02-4D45-8C5A-1635621F79ED}" type="sibTrans" cxnId="{BBCC1B12-2AA3-4CDB-B443-902246117897}">
      <dgm:prSet/>
      <dgm:spPr/>
      <dgm:t>
        <a:bodyPr/>
        <a:lstStyle/>
        <a:p>
          <a:endParaRPr lang="en-GB"/>
        </a:p>
      </dgm:t>
    </dgm:pt>
    <dgm:pt modelId="{1A078EFC-C074-48E3-ABA8-A7AE169C10F5}" type="pres">
      <dgm:prSet presAssocID="{AB12168E-F964-461C-A17E-230DC4C0629E}" presName="diagram" presStyleCnt="0">
        <dgm:presLayoutVars>
          <dgm:dir/>
          <dgm:resizeHandles val="exact"/>
        </dgm:presLayoutVars>
      </dgm:prSet>
      <dgm:spPr/>
    </dgm:pt>
    <dgm:pt modelId="{E876AFB4-F2FC-4D19-9B32-2D48884190BC}" type="pres">
      <dgm:prSet presAssocID="{1BA1C407-939D-4B8E-B791-E86641CE6435}" presName="node" presStyleLbl="node1" presStyleIdx="0" presStyleCnt="12">
        <dgm:presLayoutVars>
          <dgm:bulletEnabled val="1"/>
        </dgm:presLayoutVars>
      </dgm:prSet>
      <dgm:spPr/>
    </dgm:pt>
    <dgm:pt modelId="{3DE9EF83-E266-4E12-8585-DF83A88493C9}" type="pres">
      <dgm:prSet presAssocID="{47D7C00A-6512-4C84-849B-DBEE98409CD4}" presName="sibTrans" presStyleCnt="0"/>
      <dgm:spPr/>
    </dgm:pt>
    <dgm:pt modelId="{B3FBF0C0-D935-46CA-8B87-542996CEB203}" type="pres">
      <dgm:prSet presAssocID="{50ADCB1D-92B2-4ECE-A985-7BFAFDC97CCD}" presName="node" presStyleLbl="node1" presStyleIdx="1" presStyleCnt="12">
        <dgm:presLayoutVars>
          <dgm:bulletEnabled val="1"/>
        </dgm:presLayoutVars>
      </dgm:prSet>
      <dgm:spPr/>
    </dgm:pt>
    <dgm:pt modelId="{180BBEB3-EDD3-4698-B250-328DB7324153}" type="pres">
      <dgm:prSet presAssocID="{8D228C76-6B6B-4626-A7DB-849D4F575EE2}" presName="sibTrans" presStyleCnt="0"/>
      <dgm:spPr/>
    </dgm:pt>
    <dgm:pt modelId="{3DE88B85-0AC4-4F45-8EAC-D3F1F6716731}" type="pres">
      <dgm:prSet presAssocID="{0AC81E32-50F7-4BE0-839D-2EDF1029E5B9}" presName="node" presStyleLbl="node1" presStyleIdx="2" presStyleCnt="12">
        <dgm:presLayoutVars>
          <dgm:bulletEnabled val="1"/>
        </dgm:presLayoutVars>
      </dgm:prSet>
      <dgm:spPr/>
    </dgm:pt>
    <dgm:pt modelId="{6BC494D2-4857-4A9A-8F67-E26FB634F928}" type="pres">
      <dgm:prSet presAssocID="{1B924DC4-AC38-4C9B-8D61-A9DEDC714216}" presName="sibTrans" presStyleCnt="0"/>
      <dgm:spPr/>
    </dgm:pt>
    <dgm:pt modelId="{2E15CF6C-6C30-4187-A0C7-5E2FDF54BFAC}" type="pres">
      <dgm:prSet presAssocID="{9C151952-52BF-4E9F-B374-BD5F104AA831}" presName="node" presStyleLbl="node1" presStyleIdx="3" presStyleCnt="12">
        <dgm:presLayoutVars>
          <dgm:bulletEnabled val="1"/>
        </dgm:presLayoutVars>
      </dgm:prSet>
      <dgm:spPr/>
    </dgm:pt>
    <dgm:pt modelId="{E5BB2BB8-6F16-4E9B-8D90-1C8B5D573E92}" type="pres">
      <dgm:prSet presAssocID="{6810CBAD-ED56-4E50-B566-F9A470257FAE}" presName="sibTrans" presStyleCnt="0"/>
      <dgm:spPr/>
    </dgm:pt>
    <dgm:pt modelId="{81CF40A5-0E9D-46D6-9605-A0EDC120652A}" type="pres">
      <dgm:prSet presAssocID="{23391D32-FBD4-456E-A9AA-E41206696F73}" presName="node" presStyleLbl="node1" presStyleIdx="4" presStyleCnt="12">
        <dgm:presLayoutVars>
          <dgm:bulletEnabled val="1"/>
        </dgm:presLayoutVars>
      </dgm:prSet>
      <dgm:spPr/>
    </dgm:pt>
    <dgm:pt modelId="{BD142287-00FB-4D53-B5E8-2CEE8663B701}" type="pres">
      <dgm:prSet presAssocID="{7C813DC2-AABD-4291-AC57-937C626AB15A}" presName="sibTrans" presStyleCnt="0"/>
      <dgm:spPr/>
    </dgm:pt>
    <dgm:pt modelId="{CEF84E65-C21B-46DD-A562-7EC0358B3B63}" type="pres">
      <dgm:prSet presAssocID="{EFE3DBDF-98D4-4198-BCB1-32118B4CD869}" presName="node" presStyleLbl="node1" presStyleIdx="5" presStyleCnt="12">
        <dgm:presLayoutVars>
          <dgm:bulletEnabled val="1"/>
        </dgm:presLayoutVars>
      </dgm:prSet>
      <dgm:spPr/>
    </dgm:pt>
    <dgm:pt modelId="{B6D9108A-39C1-4F8B-8090-6007804E63B5}" type="pres">
      <dgm:prSet presAssocID="{1C215353-0383-48F5-909F-E50DBFF5A96A}" presName="sibTrans" presStyleCnt="0"/>
      <dgm:spPr/>
    </dgm:pt>
    <dgm:pt modelId="{02EC49E6-2CC8-468D-B80D-4E7B60712080}" type="pres">
      <dgm:prSet presAssocID="{75AB2D02-9453-437F-99B0-4146AC06A494}" presName="node" presStyleLbl="node1" presStyleIdx="6" presStyleCnt="12">
        <dgm:presLayoutVars>
          <dgm:bulletEnabled val="1"/>
        </dgm:presLayoutVars>
      </dgm:prSet>
      <dgm:spPr/>
    </dgm:pt>
    <dgm:pt modelId="{790E2DFC-71A0-4F9C-ABA9-7880435A232C}" type="pres">
      <dgm:prSet presAssocID="{67916216-AD45-4DF2-9E3B-75BAD48F2477}" presName="sibTrans" presStyleCnt="0"/>
      <dgm:spPr/>
    </dgm:pt>
    <dgm:pt modelId="{BCEBB97A-44F5-4B59-9211-884221AD3ECD}" type="pres">
      <dgm:prSet presAssocID="{98E96FE7-A37C-4664-811D-C1C34CB53D94}" presName="node" presStyleLbl="node1" presStyleIdx="7" presStyleCnt="12">
        <dgm:presLayoutVars>
          <dgm:bulletEnabled val="1"/>
        </dgm:presLayoutVars>
      </dgm:prSet>
      <dgm:spPr/>
    </dgm:pt>
    <dgm:pt modelId="{8789D5B9-5573-461B-A1DF-C2D031EC265A}" type="pres">
      <dgm:prSet presAssocID="{FF5A268D-649E-45A0-BB50-639BD9A81B6B}" presName="sibTrans" presStyleCnt="0"/>
      <dgm:spPr/>
    </dgm:pt>
    <dgm:pt modelId="{4A2A880E-4360-425B-B264-82B507D41D27}" type="pres">
      <dgm:prSet presAssocID="{AC61184E-F6CB-4891-8016-43644631857D}" presName="node" presStyleLbl="node1" presStyleIdx="8" presStyleCnt="12">
        <dgm:presLayoutVars>
          <dgm:bulletEnabled val="1"/>
        </dgm:presLayoutVars>
      </dgm:prSet>
      <dgm:spPr/>
    </dgm:pt>
    <dgm:pt modelId="{63A323B8-4470-43D3-9E9F-A3121210EF9A}" type="pres">
      <dgm:prSet presAssocID="{002D9189-DF74-49AB-9B18-957C195425D5}" presName="sibTrans" presStyleCnt="0"/>
      <dgm:spPr/>
    </dgm:pt>
    <dgm:pt modelId="{204A2867-3DE9-44B8-9E10-0D92FEEECD9D}" type="pres">
      <dgm:prSet presAssocID="{58571527-833E-492E-A138-E50EB7E4DD19}" presName="node" presStyleLbl="node1" presStyleIdx="9" presStyleCnt="12">
        <dgm:presLayoutVars>
          <dgm:bulletEnabled val="1"/>
        </dgm:presLayoutVars>
      </dgm:prSet>
      <dgm:spPr/>
    </dgm:pt>
    <dgm:pt modelId="{C4A22CC2-5FC2-474E-A83C-9D7E16F47D90}" type="pres">
      <dgm:prSet presAssocID="{0C409C54-F028-4D60-89FD-69F179B25DF6}" presName="sibTrans" presStyleCnt="0"/>
      <dgm:spPr/>
    </dgm:pt>
    <dgm:pt modelId="{27674F5D-9E43-4D3B-9D4B-ABE7BA88F18B}" type="pres">
      <dgm:prSet presAssocID="{F1486A46-3A2A-4EAC-A20E-5875B11FF2B2}" presName="node" presStyleLbl="node1" presStyleIdx="10" presStyleCnt="12">
        <dgm:presLayoutVars>
          <dgm:bulletEnabled val="1"/>
        </dgm:presLayoutVars>
      </dgm:prSet>
      <dgm:spPr/>
    </dgm:pt>
    <dgm:pt modelId="{8EFCC2AA-3D66-4466-9A55-E32EF602C59B}" type="pres">
      <dgm:prSet presAssocID="{BF41CF8D-2A84-4717-AA50-F3BB0B07F152}" presName="sibTrans" presStyleCnt="0"/>
      <dgm:spPr/>
    </dgm:pt>
    <dgm:pt modelId="{3BD7C020-88C3-4910-BC78-E283B4E342FD}" type="pres">
      <dgm:prSet presAssocID="{51F33970-9FEF-4F77-9CAE-09D4A45A0898}" presName="node" presStyleLbl="node1" presStyleIdx="11" presStyleCnt="12">
        <dgm:presLayoutVars>
          <dgm:bulletEnabled val="1"/>
        </dgm:presLayoutVars>
      </dgm:prSet>
      <dgm:spPr/>
    </dgm:pt>
  </dgm:ptLst>
  <dgm:cxnLst>
    <dgm:cxn modelId="{6126E106-C325-45CF-881C-B35B2EBF1135}" type="presOf" srcId="{50ADCB1D-92B2-4ECE-A985-7BFAFDC97CCD}" destId="{B3FBF0C0-D935-46CA-8B87-542996CEB203}" srcOrd="0" destOrd="0" presId="urn:microsoft.com/office/officeart/2005/8/layout/default"/>
    <dgm:cxn modelId="{3A42EE0B-5A07-45A9-9C45-8BA9CBF8731D}" type="presOf" srcId="{0AC81E32-50F7-4BE0-839D-2EDF1029E5B9}" destId="{3DE88B85-0AC4-4F45-8EAC-D3F1F6716731}" srcOrd="0" destOrd="0" presId="urn:microsoft.com/office/officeart/2005/8/layout/default"/>
    <dgm:cxn modelId="{5DD76A0E-D5D7-4439-A3DE-873C17E2CDDF}" type="presOf" srcId="{EFE3DBDF-98D4-4198-BCB1-32118B4CD869}" destId="{CEF84E65-C21B-46DD-A562-7EC0358B3B63}" srcOrd="0" destOrd="0" presId="urn:microsoft.com/office/officeart/2005/8/layout/default"/>
    <dgm:cxn modelId="{BBCC1B12-2AA3-4CDB-B443-902246117897}" srcId="{AB12168E-F964-461C-A17E-230DC4C0629E}" destId="{51F33970-9FEF-4F77-9CAE-09D4A45A0898}" srcOrd="11" destOrd="0" parTransId="{EEB5132E-0A1D-4682-9957-1B6D7C9C2D3A}" sibTransId="{7C9BB346-3D02-4D45-8C5A-1635621F79ED}"/>
    <dgm:cxn modelId="{8B2E1F24-3962-4BF5-99C1-029179EF1C8B}" srcId="{AB12168E-F964-461C-A17E-230DC4C0629E}" destId="{AC61184E-F6CB-4891-8016-43644631857D}" srcOrd="8" destOrd="0" parTransId="{E5447C98-FDB6-4B46-A007-587B1D08A16A}" sibTransId="{002D9189-DF74-49AB-9B18-957C195425D5}"/>
    <dgm:cxn modelId="{E6B9CD3C-903E-461A-B046-4C155FE182F3}" type="presOf" srcId="{51F33970-9FEF-4F77-9CAE-09D4A45A0898}" destId="{3BD7C020-88C3-4910-BC78-E283B4E342FD}" srcOrd="0" destOrd="0" presId="urn:microsoft.com/office/officeart/2005/8/layout/default"/>
    <dgm:cxn modelId="{EA5BDA3C-BE43-44FF-8AFE-B45CA7C48789}" srcId="{AB12168E-F964-461C-A17E-230DC4C0629E}" destId="{23391D32-FBD4-456E-A9AA-E41206696F73}" srcOrd="4" destOrd="0" parTransId="{A7895E06-44A2-4B1F-939C-EF329C8E70E0}" sibTransId="{7C813DC2-AABD-4291-AC57-937C626AB15A}"/>
    <dgm:cxn modelId="{DB23DB61-5816-40A3-AD1F-61888BAB659D}" srcId="{AB12168E-F964-461C-A17E-230DC4C0629E}" destId="{EFE3DBDF-98D4-4198-BCB1-32118B4CD869}" srcOrd="5" destOrd="0" parTransId="{A5EB2FD2-5189-4DDC-B2A1-532652364F81}" sibTransId="{1C215353-0383-48F5-909F-E50DBFF5A96A}"/>
    <dgm:cxn modelId="{7B9F3063-5950-467B-A6BA-052F47736A60}" type="presOf" srcId="{AB12168E-F964-461C-A17E-230DC4C0629E}" destId="{1A078EFC-C074-48E3-ABA8-A7AE169C10F5}" srcOrd="0" destOrd="0" presId="urn:microsoft.com/office/officeart/2005/8/layout/default"/>
    <dgm:cxn modelId="{237D2E48-4D9F-48DD-9F87-28FE5057CA67}" type="presOf" srcId="{58571527-833E-492E-A138-E50EB7E4DD19}" destId="{204A2867-3DE9-44B8-9E10-0D92FEEECD9D}" srcOrd="0" destOrd="0" presId="urn:microsoft.com/office/officeart/2005/8/layout/default"/>
    <dgm:cxn modelId="{90A7AF77-7BF4-4F39-83B5-B703A3A7FD70}" srcId="{AB12168E-F964-461C-A17E-230DC4C0629E}" destId="{50ADCB1D-92B2-4ECE-A985-7BFAFDC97CCD}" srcOrd="1" destOrd="0" parTransId="{4D882A5E-3EAD-4D41-AE02-D51BAEA7AF0F}" sibTransId="{8D228C76-6B6B-4626-A7DB-849D4F575EE2}"/>
    <dgm:cxn modelId="{DF2C0778-75D8-43DF-AA8C-D231C753CD22}" srcId="{AB12168E-F964-461C-A17E-230DC4C0629E}" destId="{98E96FE7-A37C-4664-811D-C1C34CB53D94}" srcOrd="7" destOrd="0" parTransId="{6DF54553-FE46-4065-B78E-96AA7029E486}" sibTransId="{FF5A268D-649E-45A0-BB50-639BD9A81B6B}"/>
    <dgm:cxn modelId="{BDE59C79-837C-4EBF-9994-D6F133DA7929}" type="presOf" srcId="{AC61184E-F6CB-4891-8016-43644631857D}" destId="{4A2A880E-4360-425B-B264-82B507D41D27}" srcOrd="0" destOrd="0" presId="urn:microsoft.com/office/officeart/2005/8/layout/default"/>
    <dgm:cxn modelId="{700F4885-DAD9-46DC-BE82-B598D37C632F}" srcId="{AB12168E-F964-461C-A17E-230DC4C0629E}" destId="{0AC81E32-50F7-4BE0-839D-2EDF1029E5B9}" srcOrd="2" destOrd="0" parTransId="{B83C6F74-CCEA-4C96-9C2F-2A6BE9563801}" sibTransId="{1B924DC4-AC38-4C9B-8D61-A9DEDC714216}"/>
    <dgm:cxn modelId="{83D245AF-1132-4776-858B-95AAD12C7917}" srcId="{AB12168E-F964-461C-A17E-230DC4C0629E}" destId="{75AB2D02-9453-437F-99B0-4146AC06A494}" srcOrd="6" destOrd="0" parTransId="{E101AB5E-D313-4B1A-8C07-BC8881397F2D}" sibTransId="{67916216-AD45-4DF2-9E3B-75BAD48F2477}"/>
    <dgm:cxn modelId="{42EC64B4-6EC2-4181-AF17-421A3558A7E8}" type="presOf" srcId="{1BA1C407-939D-4B8E-B791-E86641CE6435}" destId="{E876AFB4-F2FC-4D19-9B32-2D48884190BC}" srcOrd="0" destOrd="0" presId="urn:microsoft.com/office/officeart/2005/8/layout/default"/>
    <dgm:cxn modelId="{2FD144C8-F95D-421C-9F19-99BB3D297004}" type="presOf" srcId="{23391D32-FBD4-456E-A9AA-E41206696F73}" destId="{81CF40A5-0E9D-46D6-9605-A0EDC120652A}" srcOrd="0" destOrd="0" presId="urn:microsoft.com/office/officeart/2005/8/layout/default"/>
    <dgm:cxn modelId="{6D7B17C9-AA22-4A43-B8D6-3A745C193B54}" srcId="{AB12168E-F964-461C-A17E-230DC4C0629E}" destId="{1BA1C407-939D-4B8E-B791-E86641CE6435}" srcOrd="0" destOrd="0" parTransId="{A0F92210-F04E-4B4E-8B44-C3C014482134}" sibTransId="{47D7C00A-6512-4C84-849B-DBEE98409CD4}"/>
    <dgm:cxn modelId="{6EFEE1D9-299B-4E83-9866-9BFEBFB40664}" type="presOf" srcId="{9C151952-52BF-4E9F-B374-BD5F104AA831}" destId="{2E15CF6C-6C30-4187-A0C7-5E2FDF54BFAC}" srcOrd="0" destOrd="0" presId="urn:microsoft.com/office/officeart/2005/8/layout/default"/>
    <dgm:cxn modelId="{26C345DF-364A-49DD-8B82-99C7E986EA20}" type="presOf" srcId="{98E96FE7-A37C-4664-811D-C1C34CB53D94}" destId="{BCEBB97A-44F5-4B59-9211-884221AD3ECD}" srcOrd="0" destOrd="0" presId="urn:microsoft.com/office/officeart/2005/8/layout/default"/>
    <dgm:cxn modelId="{D3ABCBE0-7EDC-4FC6-A625-62B7D7D1FBF0}" type="presOf" srcId="{75AB2D02-9453-437F-99B0-4146AC06A494}" destId="{02EC49E6-2CC8-468D-B80D-4E7B60712080}" srcOrd="0" destOrd="0" presId="urn:microsoft.com/office/officeart/2005/8/layout/default"/>
    <dgm:cxn modelId="{436543E5-B47A-44EE-92C0-B24261C094D9}" type="presOf" srcId="{F1486A46-3A2A-4EAC-A20E-5875B11FF2B2}" destId="{27674F5D-9E43-4D3B-9D4B-ABE7BA88F18B}" srcOrd="0" destOrd="0" presId="urn:microsoft.com/office/officeart/2005/8/layout/default"/>
    <dgm:cxn modelId="{A306AFEA-1737-4581-A74A-70509D81A10D}" srcId="{AB12168E-F964-461C-A17E-230DC4C0629E}" destId="{9C151952-52BF-4E9F-B374-BD5F104AA831}" srcOrd="3" destOrd="0" parTransId="{6DC3BA0C-F087-40CC-9198-9367D25BF561}" sibTransId="{6810CBAD-ED56-4E50-B566-F9A470257FAE}"/>
    <dgm:cxn modelId="{A3A09AEB-486C-4774-83D0-05B6BCD601E9}" srcId="{AB12168E-F964-461C-A17E-230DC4C0629E}" destId="{58571527-833E-492E-A138-E50EB7E4DD19}" srcOrd="9" destOrd="0" parTransId="{A1E5FAC2-2255-40C8-87D9-24BAD187B306}" sibTransId="{0C409C54-F028-4D60-89FD-69F179B25DF6}"/>
    <dgm:cxn modelId="{79BA52EE-0285-443A-B301-7E45C9CA52FA}" srcId="{AB12168E-F964-461C-A17E-230DC4C0629E}" destId="{F1486A46-3A2A-4EAC-A20E-5875B11FF2B2}" srcOrd="10" destOrd="0" parTransId="{08FE4D5A-F4CA-41A3-B42D-FFB4209163AE}" sibTransId="{BF41CF8D-2A84-4717-AA50-F3BB0B07F152}"/>
    <dgm:cxn modelId="{12641745-6852-4611-B5D9-93E962B1ADD6}" type="presParOf" srcId="{1A078EFC-C074-48E3-ABA8-A7AE169C10F5}" destId="{E876AFB4-F2FC-4D19-9B32-2D48884190BC}" srcOrd="0" destOrd="0" presId="urn:microsoft.com/office/officeart/2005/8/layout/default"/>
    <dgm:cxn modelId="{AD762CC9-BEF3-4BD4-B533-8BB2F236835C}" type="presParOf" srcId="{1A078EFC-C074-48E3-ABA8-A7AE169C10F5}" destId="{3DE9EF83-E266-4E12-8585-DF83A88493C9}" srcOrd="1" destOrd="0" presId="urn:microsoft.com/office/officeart/2005/8/layout/default"/>
    <dgm:cxn modelId="{EA60B48F-E6F7-4E5E-AC80-CC485DAFFFBC}" type="presParOf" srcId="{1A078EFC-C074-48E3-ABA8-A7AE169C10F5}" destId="{B3FBF0C0-D935-46CA-8B87-542996CEB203}" srcOrd="2" destOrd="0" presId="urn:microsoft.com/office/officeart/2005/8/layout/default"/>
    <dgm:cxn modelId="{07A3C6A7-39E5-4E58-A615-E292DC9D0F93}" type="presParOf" srcId="{1A078EFC-C074-48E3-ABA8-A7AE169C10F5}" destId="{180BBEB3-EDD3-4698-B250-328DB7324153}" srcOrd="3" destOrd="0" presId="urn:microsoft.com/office/officeart/2005/8/layout/default"/>
    <dgm:cxn modelId="{9FDFD6B8-C917-4754-AF5E-45FC01C09D8A}" type="presParOf" srcId="{1A078EFC-C074-48E3-ABA8-A7AE169C10F5}" destId="{3DE88B85-0AC4-4F45-8EAC-D3F1F6716731}" srcOrd="4" destOrd="0" presId="urn:microsoft.com/office/officeart/2005/8/layout/default"/>
    <dgm:cxn modelId="{1A8C862B-3D4C-4B2C-9B8D-67012AEE14F2}" type="presParOf" srcId="{1A078EFC-C074-48E3-ABA8-A7AE169C10F5}" destId="{6BC494D2-4857-4A9A-8F67-E26FB634F928}" srcOrd="5" destOrd="0" presId="urn:microsoft.com/office/officeart/2005/8/layout/default"/>
    <dgm:cxn modelId="{C5EB8A47-502B-4C0A-8047-8FAD4C93F7DA}" type="presParOf" srcId="{1A078EFC-C074-48E3-ABA8-A7AE169C10F5}" destId="{2E15CF6C-6C30-4187-A0C7-5E2FDF54BFAC}" srcOrd="6" destOrd="0" presId="urn:microsoft.com/office/officeart/2005/8/layout/default"/>
    <dgm:cxn modelId="{63BCE1D1-A2C2-4E64-8CF6-EFB4EBD5611A}" type="presParOf" srcId="{1A078EFC-C074-48E3-ABA8-A7AE169C10F5}" destId="{E5BB2BB8-6F16-4E9B-8D90-1C8B5D573E92}" srcOrd="7" destOrd="0" presId="urn:microsoft.com/office/officeart/2005/8/layout/default"/>
    <dgm:cxn modelId="{4E844A1A-D01F-44B2-85A6-EAE08A93B9B9}" type="presParOf" srcId="{1A078EFC-C074-48E3-ABA8-A7AE169C10F5}" destId="{81CF40A5-0E9D-46D6-9605-A0EDC120652A}" srcOrd="8" destOrd="0" presId="urn:microsoft.com/office/officeart/2005/8/layout/default"/>
    <dgm:cxn modelId="{A22C799C-2D28-4FDE-B514-472ACC2C8E61}" type="presParOf" srcId="{1A078EFC-C074-48E3-ABA8-A7AE169C10F5}" destId="{BD142287-00FB-4D53-B5E8-2CEE8663B701}" srcOrd="9" destOrd="0" presId="urn:microsoft.com/office/officeart/2005/8/layout/default"/>
    <dgm:cxn modelId="{7C637B44-CBFE-490F-8F62-ED570E1298D3}" type="presParOf" srcId="{1A078EFC-C074-48E3-ABA8-A7AE169C10F5}" destId="{CEF84E65-C21B-46DD-A562-7EC0358B3B63}" srcOrd="10" destOrd="0" presId="urn:microsoft.com/office/officeart/2005/8/layout/default"/>
    <dgm:cxn modelId="{697C696F-278B-4C39-81C0-F58B71053478}" type="presParOf" srcId="{1A078EFC-C074-48E3-ABA8-A7AE169C10F5}" destId="{B6D9108A-39C1-4F8B-8090-6007804E63B5}" srcOrd="11" destOrd="0" presId="urn:microsoft.com/office/officeart/2005/8/layout/default"/>
    <dgm:cxn modelId="{8E6604E4-931C-4D5A-991C-8BF3503E357F}" type="presParOf" srcId="{1A078EFC-C074-48E3-ABA8-A7AE169C10F5}" destId="{02EC49E6-2CC8-468D-B80D-4E7B60712080}" srcOrd="12" destOrd="0" presId="urn:microsoft.com/office/officeart/2005/8/layout/default"/>
    <dgm:cxn modelId="{0C65B108-538E-4D4D-BBEB-1ABA142C2729}" type="presParOf" srcId="{1A078EFC-C074-48E3-ABA8-A7AE169C10F5}" destId="{790E2DFC-71A0-4F9C-ABA9-7880435A232C}" srcOrd="13" destOrd="0" presId="urn:microsoft.com/office/officeart/2005/8/layout/default"/>
    <dgm:cxn modelId="{9B80BE0F-015F-445E-BEF3-863B2B86A8E3}" type="presParOf" srcId="{1A078EFC-C074-48E3-ABA8-A7AE169C10F5}" destId="{BCEBB97A-44F5-4B59-9211-884221AD3ECD}" srcOrd="14" destOrd="0" presId="urn:microsoft.com/office/officeart/2005/8/layout/default"/>
    <dgm:cxn modelId="{74C86400-D9F9-463C-A230-5696CBB46D80}" type="presParOf" srcId="{1A078EFC-C074-48E3-ABA8-A7AE169C10F5}" destId="{8789D5B9-5573-461B-A1DF-C2D031EC265A}" srcOrd="15" destOrd="0" presId="urn:microsoft.com/office/officeart/2005/8/layout/default"/>
    <dgm:cxn modelId="{45F4D11F-FC22-40D2-9AF8-14617A2A497E}" type="presParOf" srcId="{1A078EFC-C074-48E3-ABA8-A7AE169C10F5}" destId="{4A2A880E-4360-425B-B264-82B507D41D27}" srcOrd="16" destOrd="0" presId="urn:microsoft.com/office/officeart/2005/8/layout/default"/>
    <dgm:cxn modelId="{BABFA0C3-2164-43E5-B024-667CD5679219}" type="presParOf" srcId="{1A078EFC-C074-48E3-ABA8-A7AE169C10F5}" destId="{63A323B8-4470-43D3-9E9F-A3121210EF9A}" srcOrd="17" destOrd="0" presId="urn:microsoft.com/office/officeart/2005/8/layout/default"/>
    <dgm:cxn modelId="{32B0E550-41D2-4560-9478-C6141793691C}" type="presParOf" srcId="{1A078EFC-C074-48E3-ABA8-A7AE169C10F5}" destId="{204A2867-3DE9-44B8-9E10-0D92FEEECD9D}" srcOrd="18" destOrd="0" presId="urn:microsoft.com/office/officeart/2005/8/layout/default"/>
    <dgm:cxn modelId="{38041866-4DA3-4E07-9A23-43E24D666E85}" type="presParOf" srcId="{1A078EFC-C074-48E3-ABA8-A7AE169C10F5}" destId="{C4A22CC2-5FC2-474E-A83C-9D7E16F47D90}" srcOrd="19" destOrd="0" presId="urn:microsoft.com/office/officeart/2005/8/layout/default"/>
    <dgm:cxn modelId="{B3E6D52A-1FE7-4C07-951B-841D98927611}" type="presParOf" srcId="{1A078EFC-C074-48E3-ABA8-A7AE169C10F5}" destId="{27674F5D-9E43-4D3B-9D4B-ABE7BA88F18B}" srcOrd="20" destOrd="0" presId="urn:microsoft.com/office/officeart/2005/8/layout/default"/>
    <dgm:cxn modelId="{0BF3840D-8B59-4E37-A343-7F0078043656}" type="presParOf" srcId="{1A078EFC-C074-48E3-ABA8-A7AE169C10F5}" destId="{8EFCC2AA-3D66-4466-9A55-E32EF602C59B}" srcOrd="21" destOrd="0" presId="urn:microsoft.com/office/officeart/2005/8/layout/default"/>
    <dgm:cxn modelId="{3DF3AAAE-4306-4283-A32D-7AB560BA17DF}" type="presParOf" srcId="{1A078EFC-C074-48E3-ABA8-A7AE169C10F5}" destId="{3BD7C020-88C3-4910-BC78-E283B4E342FD}"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12168E-F964-461C-A17E-230DC4C0629E}"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0F244846-5C65-47D9-A23B-57BA198DB70D}">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1:1 speech and language therapy</a:t>
          </a:r>
        </a:p>
      </dgm:t>
    </dgm:pt>
    <dgm:pt modelId="{F284F3DD-F550-4DA8-94E0-EB9BC6A2EA66}" type="parTrans" cxnId="{AF3E13C2-9170-496A-AC7D-6C1E295AD2FC}">
      <dgm:prSet/>
      <dgm:spPr/>
      <dgm:t>
        <a:bodyPr/>
        <a:lstStyle/>
        <a:p>
          <a:endParaRPr lang="en-GB"/>
        </a:p>
      </dgm:t>
    </dgm:pt>
    <dgm:pt modelId="{BA0AB636-39BB-45E5-9EE8-F1062C839E7F}" type="sibTrans" cxnId="{AF3E13C2-9170-496A-AC7D-6C1E295AD2FC}">
      <dgm:prSet/>
      <dgm:spPr/>
      <dgm:t>
        <a:bodyPr/>
        <a:lstStyle/>
        <a:p>
          <a:endParaRPr lang="en-GB"/>
        </a:p>
      </dgm:t>
    </dgm:pt>
    <dgm:pt modelId="{C42D7A11-4D2E-48A7-8B13-BAE3BB9F8897}">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ELSA for social communication</a:t>
          </a:r>
        </a:p>
      </dgm:t>
    </dgm:pt>
    <dgm:pt modelId="{3725CEBB-55A4-42D0-AFF8-E725DA9620F6}" type="parTrans" cxnId="{2D2E99C3-9588-4964-9BDD-E57F5690E0E9}">
      <dgm:prSet/>
      <dgm:spPr/>
      <dgm:t>
        <a:bodyPr/>
        <a:lstStyle/>
        <a:p>
          <a:endParaRPr lang="en-GB"/>
        </a:p>
      </dgm:t>
    </dgm:pt>
    <dgm:pt modelId="{902B3DC2-C684-486E-9EDB-591938A0E658}" type="sibTrans" cxnId="{2D2E99C3-9588-4964-9BDD-E57F5690E0E9}">
      <dgm:prSet/>
      <dgm:spPr/>
      <dgm:t>
        <a:bodyPr/>
        <a:lstStyle/>
        <a:p>
          <a:endParaRPr lang="en-GB"/>
        </a:p>
      </dgm:t>
    </dgm:pt>
    <dgm:pt modelId="{2B05AB9B-5C09-4FF8-AEA5-6133740219BC}">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Free pass to an adult to help deregulate during unstructured time</a:t>
          </a:r>
        </a:p>
      </dgm:t>
    </dgm:pt>
    <dgm:pt modelId="{2A5595F5-F2E7-4118-B18D-333EE845F50C}" type="parTrans" cxnId="{B8CF63C4-E16A-4506-B664-D2D2474022D2}">
      <dgm:prSet/>
      <dgm:spPr/>
      <dgm:t>
        <a:bodyPr/>
        <a:lstStyle/>
        <a:p>
          <a:endParaRPr lang="en-GB"/>
        </a:p>
      </dgm:t>
    </dgm:pt>
    <dgm:pt modelId="{B4B04E84-6F6A-47D4-A868-FAD48EB8A885}" type="sibTrans" cxnId="{B8CF63C4-E16A-4506-B664-D2D2474022D2}">
      <dgm:prSet/>
      <dgm:spPr/>
      <dgm:t>
        <a:bodyPr/>
        <a:lstStyle/>
        <a:p>
          <a:endParaRPr lang="en-GB"/>
        </a:p>
      </dgm:t>
    </dgm:pt>
    <dgm:pt modelId="{21ECF920-E006-4D72-8308-C9B2C42FAD22}">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Colourful Semantics</a:t>
          </a:r>
        </a:p>
      </dgm:t>
    </dgm:pt>
    <dgm:pt modelId="{373EB4F8-10AC-46DF-8879-243954272897}" type="parTrans" cxnId="{23D8CE26-F7F9-4FE0-A93C-609D3FC8AFD0}">
      <dgm:prSet/>
      <dgm:spPr/>
      <dgm:t>
        <a:bodyPr/>
        <a:lstStyle/>
        <a:p>
          <a:endParaRPr lang="en-GB"/>
        </a:p>
      </dgm:t>
    </dgm:pt>
    <dgm:pt modelId="{84C6E035-99B0-4B7E-A367-F25A82AC0A4D}" type="sibTrans" cxnId="{23D8CE26-F7F9-4FE0-A93C-609D3FC8AFD0}">
      <dgm:prSet/>
      <dgm:spPr/>
      <dgm:t>
        <a:bodyPr/>
        <a:lstStyle/>
        <a:p>
          <a:endParaRPr lang="en-GB"/>
        </a:p>
      </dgm:t>
    </dgm:pt>
    <dgm:pt modelId="{339277A6-8443-46E3-8A5E-AD63517AF80F}">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Zones of Regulation</a:t>
          </a:r>
        </a:p>
      </dgm:t>
    </dgm:pt>
    <dgm:pt modelId="{593D120B-E321-4734-AFC6-E25666507843}" type="parTrans" cxnId="{9B45DB6E-00F4-4637-BDC3-7103F077EAC0}">
      <dgm:prSet/>
      <dgm:spPr/>
      <dgm:t>
        <a:bodyPr/>
        <a:lstStyle/>
        <a:p>
          <a:endParaRPr lang="en-GB"/>
        </a:p>
      </dgm:t>
    </dgm:pt>
    <dgm:pt modelId="{AE6DBE27-BC3F-49A0-B332-AD8584358E0F}" type="sibTrans" cxnId="{9B45DB6E-00F4-4637-BDC3-7103F077EAC0}">
      <dgm:prSet/>
      <dgm:spPr/>
      <dgm:t>
        <a:bodyPr/>
        <a:lstStyle/>
        <a:p>
          <a:endParaRPr lang="en-GB"/>
        </a:p>
      </dgm:t>
    </dgm:pt>
    <dgm:pt modelId="{43867F19-BEE4-4985-A547-8237181E12AF}">
      <dgm:prSet/>
      <dgm:spPr/>
      <dgm:t>
        <a:bodyPr/>
        <a:lstStyle/>
        <a:p>
          <a:r>
            <a:rPr lang="en-GB" dirty="0" err="1">
              <a:effectLst/>
              <a:latin typeface="Calibri" panose="020F0502020204030204" pitchFamily="34" charset="0"/>
              <a:ea typeface="Calibri" panose="020F0502020204030204" pitchFamily="34" charset="0"/>
              <a:cs typeface="Times New Roman" panose="02020603050405020304" pitchFamily="18" charset="0"/>
            </a:rPr>
            <a:t>Talkboost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dgm:t>
    </dgm:pt>
    <dgm:pt modelId="{4EB71263-E7AE-460C-9933-3CF3AFEA7499}" type="parTrans" cxnId="{8195CFE8-603E-4064-B0BF-D0D335D4E003}">
      <dgm:prSet/>
      <dgm:spPr/>
      <dgm:t>
        <a:bodyPr/>
        <a:lstStyle/>
        <a:p>
          <a:endParaRPr lang="en-GB"/>
        </a:p>
      </dgm:t>
    </dgm:pt>
    <dgm:pt modelId="{12C50934-3776-4606-A8FF-545BCFFE7A97}" type="sibTrans" cxnId="{8195CFE8-603E-4064-B0BF-D0D335D4E003}">
      <dgm:prSet/>
      <dgm:spPr/>
      <dgm:t>
        <a:bodyPr/>
        <a:lstStyle/>
        <a:p>
          <a:endParaRPr lang="en-GB"/>
        </a:p>
      </dgm:t>
    </dgm:pt>
    <dgm:pt modelId="{2B8A0D27-76AC-4FC2-905A-44908ED4BC7D}" type="pres">
      <dgm:prSet presAssocID="{AB12168E-F964-461C-A17E-230DC4C0629E}" presName="diagram" presStyleCnt="0">
        <dgm:presLayoutVars>
          <dgm:dir/>
          <dgm:resizeHandles val="exact"/>
        </dgm:presLayoutVars>
      </dgm:prSet>
      <dgm:spPr/>
    </dgm:pt>
    <dgm:pt modelId="{5C976AFF-0B54-40CA-B408-4113CA6C6D9E}" type="pres">
      <dgm:prSet presAssocID="{0F244846-5C65-47D9-A23B-57BA198DB70D}" presName="node" presStyleLbl="node1" presStyleIdx="0" presStyleCnt="6">
        <dgm:presLayoutVars>
          <dgm:bulletEnabled val="1"/>
        </dgm:presLayoutVars>
      </dgm:prSet>
      <dgm:spPr/>
    </dgm:pt>
    <dgm:pt modelId="{6E8F2F67-AD87-4405-88E7-CD2F47BFAE7A}" type="pres">
      <dgm:prSet presAssocID="{BA0AB636-39BB-45E5-9EE8-F1062C839E7F}" presName="sibTrans" presStyleCnt="0"/>
      <dgm:spPr/>
    </dgm:pt>
    <dgm:pt modelId="{D0309B14-1E52-46B6-A037-A20748429150}" type="pres">
      <dgm:prSet presAssocID="{C42D7A11-4D2E-48A7-8B13-BAE3BB9F8897}" presName="node" presStyleLbl="node1" presStyleIdx="1" presStyleCnt="6">
        <dgm:presLayoutVars>
          <dgm:bulletEnabled val="1"/>
        </dgm:presLayoutVars>
      </dgm:prSet>
      <dgm:spPr/>
    </dgm:pt>
    <dgm:pt modelId="{560DA101-1FC4-4D52-81CB-A3C56939D5BD}" type="pres">
      <dgm:prSet presAssocID="{902B3DC2-C684-486E-9EDB-591938A0E658}" presName="sibTrans" presStyleCnt="0"/>
      <dgm:spPr/>
    </dgm:pt>
    <dgm:pt modelId="{51ABE309-0D0F-4A6C-B15F-C7840D66C1DC}" type="pres">
      <dgm:prSet presAssocID="{2B05AB9B-5C09-4FF8-AEA5-6133740219BC}" presName="node" presStyleLbl="node1" presStyleIdx="2" presStyleCnt="6">
        <dgm:presLayoutVars>
          <dgm:bulletEnabled val="1"/>
        </dgm:presLayoutVars>
      </dgm:prSet>
      <dgm:spPr/>
    </dgm:pt>
    <dgm:pt modelId="{B4ADDB5C-871C-48A7-9570-B65051A94EF7}" type="pres">
      <dgm:prSet presAssocID="{B4B04E84-6F6A-47D4-A868-FAD48EB8A885}" presName="sibTrans" presStyleCnt="0"/>
      <dgm:spPr/>
    </dgm:pt>
    <dgm:pt modelId="{EBDE3924-994C-4DA2-BC09-FA825566FC75}" type="pres">
      <dgm:prSet presAssocID="{21ECF920-E006-4D72-8308-C9B2C42FAD22}" presName="node" presStyleLbl="node1" presStyleIdx="3" presStyleCnt="6">
        <dgm:presLayoutVars>
          <dgm:bulletEnabled val="1"/>
        </dgm:presLayoutVars>
      </dgm:prSet>
      <dgm:spPr/>
    </dgm:pt>
    <dgm:pt modelId="{58CDDDD2-1247-49C0-B25F-A4CAEFEABD5F}" type="pres">
      <dgm:prSet presAssocID="{84C6E035-99B0-4B7E-A367-F25A82AC0A4D}" presName="sibTrans" presStyleCnt="0"/>
      <dgm:spPr/>
    </dgm:pt>
    <dgm:pt modelId="{5A8C1123-6D9D-4CFB-8F01-AA27E91BE14B}" type="pres">
      <dgm:prSet presAssocID="{339277A6-8443-46E3-8A5E-AD63517AF80F}" presName="node" presStyleLbl="node1" presStyleIdx="4" presStyleCnt="6">
        <dgm:presLayoutVars>
          <dgm:bulletEnabled val="1"/>
        </dgm:presLayoutVars>
      </dgm:prSet>
      <dgm:spPr/>
    </dgm:pt>
    <dgm:pt modelId="{22C2C81D-F9FA-4020-9672-BD0303150359}" type="pres">
      <dgm:prSet presAssocID="{AE6DBE27-BC3F-49A0-B332-AD8584358E0F}" presName="sibTrans" presStyleCnt="0"/>
      <dgm:spPr/>
    </dgm:pt>
    <dgm:pt modelId="{01A404C8-D048-4122-8DBF-F4B61ABEEE5C}" type="pres">
      <dgm:prSet presAssocID="{43867F19-BEE4-4985-A547-8237181E12AF}" presName="node" presStyleLbl="node1" presStyleIdx="5" presStyleCnt="6">
        <dgm:presLayoutVars>
          <dgm:bulletEnabled val="1"/>
        </dgm:presLayoutVars>
      </dgm:prSet>
      <dgm:spPr/>
    </dgm:pt>
  </dgm:ptLst>
  <dgm:cxnLst>
    <dgm:cxn modelId="{12BE8619-CC42-4AD8-B76B-64A8946AD41D}" type="presOf" srcId="{C42D7A11-4D2E-48A7-8B13-BAE3BB9F8897}" destId="{D0309B14-1E52-46B6-A037-A20748429150}" srcOrd="0" destOrd="0" presId="urn:microsoft.com/office/officeart/2005/8/layout/default"/>
    <dgm:cxn modelId="{621E5720-FB99-4891-AD79-055DBEBDA077}" type="presOf" srcId="{43867F19-BEE4-4985-A547-8237181E12AF}" destId="{01A404C8-D048-4122-8DBF-F4B61ABEEE5C}" srcOrd="0" destOrd="0" presId="urn:microsoft.com/office/officeart/2005/8/layout/default"/>
    <dgm:cxn modelId="{23D8CE26-F7F9-4FE0-A93C-609D3FC8AFD0}" srcId="{AB12168E-F964-461C-A17E-230DC4C0629E}" destId="{21ECF920-E006-4D72-8308-C9B2C42FAD22}" srcOrd="3" destOrd="0" parTransId="{373EB4F8-10AC-46DF-8879-243954272897}" sibTransId="{84C6E035-99B0-4B7E-A367-F25A82AC0A4D}"/>
    <dgm:cxn modelId="{9B45DB6E-00F4-4637-BDC3-7103F077EAC0}" srcId="{AB12168E-F964-461C-A17E-230DC4C0629E}" destId="{339277A6-8443-46E3-8A5E-AD63517AF80F}" srcOrd="4" destOrd="0" parTransId="{593D120B-E321-4734-AFC6-E25666507843}" sibTransId="{AE6DBE27-BC3F-49A0-B332-AD8584358E0F}"/>
    <dgm:cxn modelId="{C08E3BB1-6BE5-43AD-8B66-5F0176FC66C0}" type="presOf" srcId="{2B05AB9B-5C09-4FF8-AEA5-6133740219BC}" destId="{51ABE309-0D0F-4A6C-B15F-C7840D66C1DC}" srcOrd="0" destOrd="0" presId="urn:microsoft.com/office/officeart/2005/8/layout/default"/>
    <dgm:cxn modelId="{B24D92B5-D49C-4BD3-81E0-C1A15117ECD0}" type="presOf" srcId="{AB12168E-F964-461C-A17E-230DC4C0629E}" destId="{2B8A0D27-76AC-4FC2-905A-44908ED4BC7D}" srcOrd="0" destOrd="0" presId="urn:microsoft.com/office/officeart/2005/8/layout/default"/>
    <dgm:cxn modelId="{AF3E13C2-9170-496A-AC7D-6C1E295AD2FC}" srcId="{AB12168E-F964-461C-A17E-230DC4C0629E}" destId="{0F244846-5C65-47D9-A23B-57BA198DB70D}" srcOrd="0" destOrd="0" parTransId="{F284F3DD-F550-4DA8-94E0-EB9BC6A2EA66}" sibTransId="{BA0AB636-39BB-45E5-9EE8-F1062C839E7F}"/>
    <dgm:cxn modelId="{2D2E99C3-9588-4964-9BDD-E57F5690E0E9}" srcId="{AB12168E-F964-461C-A17E-230DC4C0629E}" destId="{C42D7A11-4D2E-48A7-8B13-BAE3BB9F8897}" srcOrd="1" destOrd="0" parTransId="{3725CEBB-55A4-42D0-AFF8-E725DA9620F6}" sibTransId="{902B3DC2-C684-486E-9EDB-591938A0E658}"/>
    <dgm:cxn modelId="{B8CF63C4-E16A-4506-B664-D2D2474022D2}" srcId="{AB12168E-F964-461C-A17E-230DC4C0629E}" destId="{2B05AB9B-5C09-4FF8-AEA5-6133740219BC}" srcOrd="2" destOrd="0" parTransId="{2A5595F5-F2E7-4118-B18D-333EE845F50C}" sibTransId="{B4B04E84-6F6A-47D4-A868-FAD48EB8A885}"/>
    <dgm:cxn modelId="{48D585CE-170B-4A23-AF42-494A0CCE8FCC}" type="presOf" srcId="{0F244846-5C65-47D9-A23B-57BA198DB70D}" destId="{5C976AFF-0B54-40CA-B408-4113CA6C6D9E}" srcOrd="0" destOrd="0" presId="urn:microsoft.com/office/officeart/2005/8/layout/default"/>
    <dgm:cxn modelId="{3D4AA2DA-2E87-4255-914F-362513ABFEEA}" type="presOf" srcId="{339277A6-8443-46E3-8A5E-AD63517AF80F}" destId="{5A8C1123-6D9D-4CFB-8F01-AA27E91BE14B}" srcOrd="0" destOrd="0" presId="urn:microsoft.com/office/officeart/2005/8/layout/default"/>
    <dgm:cxn modelId="{8195CFE8-603E-4064-B0BF-D0D335D4E003}" srcId="{AB12168E-F964-461C-A17E-230DC4C0629E}" destId="{43867F19-BEE4-4985-A547-8237181E12AF}" srcOrd="5" destOrd="0" parTransId="{4EB71263-E7AE-460C-9933-3CF3AFEA7499}" sibTransId="{12C50934-3776-4606-A8FF-545BCFFE7A97}"/>
    <dgm:cxn modelId="{97F202FE-325E-46D7-87A7-1C31FF54489D}" type="presOf" srcId="{21ECF920-E006-4D72-8308-C9B2C42FAD22}" destId="{EBDE3924-994C-4DA2-BC09-FA825566FC75}" srcOrd="0" destOrd="0" presId="urn:microsoft.com/office/officeart/2005/8/layout/default"/>
    <dgm:cxn modelId="{5767F12B-5881-41B2-8A25-A74B6D0DB416}" type="presParOf" srcId="{2B8A0D27-76AC-4FC2-905A-44908ED4BC7D}" destId="{5C976AFF-0B54-40CA-B408-4113CA6C6D9E}" srcOrd="0" destOrd="0" presId="urn:microsoft.com/office/officeart/2005/8/layout/default"/>
    <dgm:cxn modelId="{EC95CA17-D394-4D4D-A36E-593C398F9F1F}" type="presParOf" srcId="{2B8A0D27-76AC-4FC2-905A-44908ED4BC7D}" destId="{6E8F2F67-AD87-4405-88E7-CD2F47BFAE7A}" srcOrd="1" destOrd="0" presId="urn:microsoft.com/office/officeart/2005/8/layout/default"/>
    <dgm:cxn modelId="{F584DF4D-D45A-4D7B-9DCD-0A4B10AE0911}" type="presParOf" srcId="{2B8A0D27-76AC-4FC2-905A-44908ED4BC7D}" destId="{D0309B14-1E52-46B6-A037-A20748429150}" srcOrd="2" destOrd="0" presId="urn:microsoft.com/office/officeart/2005/8/layout/default"/>
    <dgm:cxn modelId="{E552905F-4446-43D1-9488-48AA95F01CC9}" type="presParOf" srcId="{2B8A0D27-76AC-4FC2-905A-44908ED4BC7D}" destId="{560DA101-1FC4-4D52-81CB-A3C56939D5BD}" srcOrd="3" destOrd="0" presId="urn:microsoft.com/office/officeart/2005/8/layout/default"/>
    <dgm:cxn modelId="{73EB3834-0BB2-4E9F-8709-B77906577AA1}" type="presParOf" srcId="{2B8A0D27-76AC-4FC2-905A-44908ED4BC7D}" destId="{51ABE309-0D0F-4A6C-B15F-C7840D66C1DC}" srcOrd="4" destOrd="0" presId="urn:microsoft.com/office/officeart/2005/8/layout/default"/>
    <dgm:cxn modelId="{029CB00A-6242-4078-8335-AB1DB06B906E}" type="presParOf" srcId="{2B8A0D27-76AC-4FC2-905A-44908ED4BC7D}" destId="{B4ADDB5C-871C-48A7-9570-B65051A94EF7}" srcOrd="5" destOrd="0" presId="urn:microsoft.com/office/officeart/2005/8/layout/default"/>
    <dgm:cxn modelId="{F3149513-6AFB-4605-9E43-B977A0FECAD4}" type="presParOf" srcId="{2B8A0D27-76AC-4FC2-905A-44908ED4BC7D}" destId="{EBDE3924-994C-4DA2-BC09-FA825566FC75}" srcOrd="6" destOrd="0" presId="urn:microsoft.com/office/officeart/2005/8/layout/default"/>
    <dgm:cxn modelId="{76FB547D-5C10-45D4-B2EB-5B298533F3AA}" type="presParOf" srcId="{2B8A0D27-76AC-4FC2-905A-44908ED4BC7D}" destId="{58CDDDD2-1247-49C0-B25F-A4CAEFEABD5F}" srcOrd="7" destOrd="0" presId="urn:microsoft.com/office/officeart/2005/8/layout/default"/>
    <dgm:cxn modelId="{A59B51F2-7515-4449-A175-755A46FEA500}" type="presParOf" srcId="{2B8A0D27-76AC-4FC2-905A-44908ED4BC7D}" destId="{5A8C1123-6D9D-4CFB-8F01-AA27E91BE14B}" srcOrd="8" destOrd="0" presId="urn:microsoft.com/office/officeart/2005/8/layout/default"/>
    <dgm:cxn modelId="{84F0C810-02EE-480B-8FC1-0B15745D47A2}" type="presParOf" srcId="{2B8A0D27-76AC-4FC2-905A-44908ED4BC7D}" destId="{22C2C81D-F9FA-4020-9672-BD0303150359}" srcOrd="9" destOrd="0" presId="urn:microsoft.com/office/officeart/2005/8/layout/default"/>
    <dgm:cxn modelId="{B454057F-ADA9-462B-9CE1-7ECDE8A1A409}" type="presParOf" srcId="{2B8A0D27-76AC-4FC2-905A-44908ED4BC7D}" destId="{01A404C8-D048-4122-8DBF-F4B61ABEEE5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12168E-F964-461C-A17E-230DC4C0629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2D4E950-E0BF-4A6A-BEBF-EEE23CFEE4EA}">
      <dgm:prSet/>
      <dgm:spPr/>
      <dgm: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Movement break- </a:t>
          </a:r>
          <a:r>
            <a:rPr lang="en-GB" dirty="0" err="1">
              <a:effectLst/>
              <a:latin typeface="Calibri" panose="020F0502020204030204" pitchFamily="34" charset="0"/>
              <a:ea typeface="Calibri" panose="020F0502020204030204" pitchFamily="34" charset="0"/>
              <a:cs typeface="Times New Roman" panose="02020603050405020304" pitchFamily="18" charset="0"/>
            </a:rPr>
            <a:t>eg</a:t>
          </a:r>
          <a:r>
            <a:rPr lang="en-GB" dirty="0">
              <a:effectLst/>
              <a:latin typeface="Calibri" panose="020F0502020204030204" pitchFamily="34" charset="0"/>
              <a:ea typeface="Calibri" panose="020F0502020204030204" pitchFamily="34" charset="0"/>
              <a:cs typeface="Times New Roman" panose="02020603050405020304" pitchFamily="18" charset="0"/>
            </a:rPr>
            <a:t> special jobs and heavy work</a:t>
          </a:r>
        </a:p>
      </dgm:t>
    </dgm:pt>
    <dgm:pt modelId="{23C5A0BE-7B51-411A-B564-2DFA298A4D24}" type="parTrans" cxnId="{DD36D17A-2B34-42FD-85EE-D5F05CA01C67}">
      <dgm:prSet/>
      <dgm:spPr/>
      <dgm:t>
        <a:bodyPr/>
        <a:lstStyle/>
        <a:p>
          <a:endParaRPr lang="en-GB"/>
        </a:p>
      </dgm:t>
    </dgm:pt>
    <dgm:pt modelId="{BAD022EE-4AF1-4D8F-B688-E8B7ADC80813}" type="sibTrans" cxnId="{DD36D17A-2B34-42FD-85EE-D5F05CA01C67}">
      <dgm:prSet/>
      <dgm:spPr/>
      <dgm:t>
        <a:bodyPr/>
        <a:lstStyle/>
        <a:p>
          <a:endParaRPr lang="en-GB"/>
        </a:p>
      </dgm:t>
    </dgm:pt>
    <dgm:pt modelId="{67BEB080-0C8C-4D8E-8641-21EB1CBEFE39}">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Chunking of unsupervised time</a:t>
          </a:r>
        </a:p>
      </dgm:t>
    </dgm:pt>
    <dgm:pt modelId="{E9243045-B839-4892-B79B-715CB50CC713}" type="parTrans" cxnId="{8BFD71FA-8116-4954-B4C3-89B15F246858}">
      <dgm:prSet/>
      <dgm:spPr/>
      <dgm:t>
        <a:bodyPr/>
        <a:lstStyle/>
        <a:p>
          <a:endParaRPr lang="en-GB"/>
        </a:p>
      </dgm:t>
    </dgm:pt>
    <dgm:pt modelId="{D3E8A00D-7CD0-4409-AE19-0F5FB9C58F87}" type="sibTrans" cxnId="{8BFD71FA-8116-4954-B4C3-89B15F246858}">
      <dgm:prSet/>
      <dgm:spPr/>
      <dgm:t>
        <a:bodyPr/>
        <a:lstStyle/>
        <a:p>
          <a:endParaRPr lang="en-GB"/>
        </a:p>
      </dgm:t>
    </dgm:pt>
    <dgm:pt modelId="{E728EADA-F693-4A09-A1E6-2655F027FC75}">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Special jobs and roles</a:t>
          </a:r>
        </a:p>
      </dgm:t>
    </dgm:pt>
    <dgm:pt modelId="{C0F6045A-33A2-46D2-A192-88A2A3EBA915}" type="parTrans" cxnId="{969BAC32-CFC4-4FC4-9758-7CE231FB3DAF}">
      <dgm:prSet/>
      <dgm:spPr/>
      <dgm:t>
        <a:bodyPr/>
        <a:lstStyle/>
        <a:p>
          <a:endParaRPr lang="en-GB"/>
        </a:p>
      </dgm:t>
    </dgm:pt>
    <dgm:pt modelId="{BDF14E74-D3CD-4EA7-9845-A2C59902D924}" type="sibTrans" cxnId="{969BAC32-CFC4-4FC4-9758-7CE231FB3DAF}">
      <dgm:prSet/>
      <dgm:spPr/>
      <dgm:t>
        <a:bodyPr/>
        <a:lstStyle/>
        <a:p>
          <a:endParaRPr lang="en-GB"/>
        </a:p>
      </dgm:t>
    </dgm:pt>
    <dgm:pt modelId="{398FBE00-A306-459A-9C01-AE4AD401C680}">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Prompting</a:t>
          </a:r>
        </a:p>
      </dgm:t>
    </dgm:pt>
    <dgm:pt modelId="{11F5D87F-F278-427A-91CC-8C998A129197}" type="parTrans" cxnId="{C4AFD97A-BD50-42A3-9674-4EDC9B444A4E}">
      <dgm:prSet/>
      <dgm:spPr/>
      <dgm:t>
        <a:bodyPr/>
        <a:lstStyle/>
        <a:p>
          <a:endParaRPr lang="en-GB"/>
        </a:p>
      </dgm:t>
    </dgm:pt>
    <dgm:pt modelId="{043B71CD-5753-496D-9BC0-72847A5341C2}" type="sibTrans" cxnId="{C4AFD97A-BD50-42A3-9674-4EDC9B444A4E}">
      <dgm:prSet/>
      <dgm:spPr/>
      <dgm:t>
        <a:bodyPr/>
        <a:lstStyle/>
        <a:p>
          <a:endParaRPr lang="en-GB"/>
        </a:p>
      </dgm:t>
    </dgm:pt>
    <dgm:pt modelId="{91455A9B-B44C-43E6-865F-E71592982FC1}">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Calm approach and aiming to help regulate</a:t>
          </a:r>
        </a:p>
      </dgm:t>
    </dgm:pt>
    <dgm:pt modelId="{9BF1C9AE-CAF0-409E-BEF3-A85210C5D9DA}" type="parTrans" cxnId="{EDC05F0D-6C78-4245-BC8E-1EA425D27F40}">
      <dgm:prSet/>
      <dgm:spPr/>
      <dgm:t>
        <a:bodyPr/>
        <a:lstStyle/>
        <a:p>
          <a:endParaRPr lang="en-GB"/>
        </a:p>
      </dgm:t>
    </dgm:pt>
    <dgm:pt modelId="{E3F078C9-BA61-4754-85C4-D1678586BA1E}" type="sibTrans" cxnId="{EDC05F0D-6C78-4245-BC8E-1EA425D27F40}">
      <dgm:prSet/>
      <dgm:spPr/>
      <dgm:t>
        <a:bodyPr/>
        <a:lstStyle/>
        <a:p>
          <a:endParaRPr lang="en-GB"/>
        </a:p>
      </dgm:t>
    </dgm:pt>
    <dgm:pt modelId="{675D211C-0B57-48CE-B48E-1E196D1B9407}">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‘marvelous mistakes’</a:t>
          </a:r>
        </a:p>
      </dgm:t>
    </dgm:pt>
    <dgm:pt modelId="{9BB504F2-2E76-44D2-8A2A-E2D1666BEA66}" type="parTrans" cxnId="{27372C74-699E-48F2-BCF6-EF9656611FB0}">
      <dgm:prSet/>
      <dgm:spPr/>
      <dgm:t>
        <a:bodyPr/>
        <a:lstStyle/>
        <a:p>
          <a:endParaRPr lang="en-GB"/>
        </a:p>
      </dgm:t>
    </dgm:pt>
    <dgm:pt modelId="{24B986DF-1FB8-4F3E-AEB4-78E40EEBAD03}" type="sibTrans" cxnId="{27372C74-699E-48F2-BCF6-EF9656611FB0}">
      <dgm:prSet/>
      <dgm:spPr/>
      <dgm:t>
        <a:bodyPr/>
        <a:lstStyle/>
        <a:p>
          <a:endParaRPr lang="en-GB"/>
        </a:p>
      </dgm:t>
    </dgm:pt>
    <dgm:pt modelId="{5AF67F8C-D133-491A-B010-6D5BC2BEB0BC}">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Awareness of cognitive load</a:t>
          </a:r>
        </a:p>
      </dgm:t>
    </dgm:pt>
    <dgm:pt modelId="{DA48CA88-C860-4DE4-8573-60EA1A4448AC}" type="parTrans" cxnId="{A4A2664D-84F3-41AB-BEFD-66E88F92245C}">
      <dgm:prSet/>
      <dgm:spPr/>
      <dgm:t>
        <a:bodyPr/>
        <a:lstStyle/>
        <a:p>
          <a:endParaRPr lang="en-GB"/>
        </a:p>
      </dgm:t>
    </dgm:pt>
    <dgm:pt modelId="{6E0852F0-44EB-4701-BE38-435B18F876DC}" type="sibTrans" cxnId="{A4A2664D-84F3-41AB-BEFD-66E88F92245C}">
      <dgm:prSet/>
      <dgm:spPr/>
      <dgm:t>
        <a:bodyPr/>
        <a:lstStyle/>
        <a:p>
          <a:endParaRPr lang="en-GB"/>
        </a:p>
      </dgm:t>
    </dgm:pt>
    <dgm:pt modelId="{17801206-D743-4B0B-9846-31354F08A9C6}">
      <dgm:prSet/>
      <dgm:spPr/>
      <dgm:t>
        <a:bodyPr/>
        <a:lstStyle/>
        <a:p>
          <a:r>
            <a:rPr lang="en-GB">
              <a:effectLst/>
              <a:latin typeface="Calibri" panose="020F0502020204030204" pitchFamily="34" charset="0"/>
              <a:ea typeface="Calibri" panose="020F0502020204030204" pitchFamily="34" charset="0"/>
              <a:cs typeface="Times New Roman" panose="02020603050405020304" pitchFamily="18" charset="0"/>
            </a:rPr>
            <a:t>Thinking Frames and metacognition (plan-monitor-evaluate)</a:t>
          </a:r>
        </a:p>
      </dgm:t>
    </dgm:pt>
    <dgm:pt modelId="{77D22B8F-097D-4088-83D5-E34BB7CBDB6A}" type="parTrans" cxnId="{D84CAB51-E60C-41DB-9FB4-6DF55ECFA4AA}">
      <dgm:prSet/>
      <dgm:spPr/>
      <dgm:t>
        <a:bodyPr/>
        <a:lstStyle/>
        <a:p>
          <a:endParaRPr lang="en-GB"/>
        </a:p>
      </dgm:t>
    </dgm:pt>
    <dgm:pt modelId="{F3EA5A35-5217-41B1-BA25-4AE7428603CA}" type="sibTrans" cxnId="{D84CAB51-E60C-41DB-9FB4-6DF55ECFA4AA}">
      <dgm:prSet/>
      <dgm:spPr/>
      <dgm:t>
        <a:bodyPr/>
        <a:lstStyle/>
        <a:p>
          <a:endParaRPr lang="en-GB"/>
        </a:p>
      </dgm:t>
    </dgm:pt>
    <dgm:pt modelId="{CF756AA1-AAB0-4BFE-AE0A-0ECF963462AE}">
      <dgm:prSet/>
      <dgm:spPr/>
      <dgm: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Visuals</a:t>
          </a:r>
        </a:p>
      </dgm:t>
    </dgm:pt>
    <dgm:pt modelId="{07586EF4-303D-4672-B6A8-E4E471BB7DC8}" type="parTrans" cxnId="{EB1C7E27-B68E-4187-B032-7365D1BE74C7}">
      <dgm:prSet/>
      <dgm:spPr/>
      <dgm:t>
        <a:bodyPr/>
        <a:lstStyle/>
        <a:p>
          <a:endParaRPr lang="en-GB"/>
        </a:p>
      </dgm:t>
    </dgm:pt>
    <dgm:pt modelId="{4586D41C-A2DA-4748-AB75-69198EA921E9}" type="sibTrans" cxnId="{EB1C7E27-B68E-4187-B032-7365D1BE74C7}">
      <dgm:prSet/>
      <dgm:spPr/>
      <dgm:t>
        <a:bodyPr/>
        <a:lstStyle/>
        <a:p>
          <a:endParaRPr lang="en-GB"/>
        </a:p>
      </dgm:t>
    </dgm:pt>
    <dgm:pt modelId="{27C4D22C-3D6C-4FEB-9564-AB4AF17F31AC}">
      <dgm:prSet/>
      <dgm:spPr/>
      <dgm:t>
        <a:bodyPr/>
        <a:lstStyle/>
        <a:p>
          <a:r>
            <a:rPr lang="en-GB" dirty="0"/>
            <a:t>Key trusted adult</a:t>
          </a:r>
        </a:p>
      </dgm:t>
    </dgm:pt>
    <dgm:pt modelId="{BCE2EF35-6D74-4DAD-B229-E3BD0C0EC6C7}" type="parTrans" cxnId="{C4714A06-F6AC-4728-9B96-F187B004D531}">
      <dgm:prSet/>
      <dgm:spPr/>
      <dgm:t>
        <a:bodyPr/>
        <a:lstStyle/>
        <a:p>
          <a:endParaRPr lang="en-GB"/>
        </a:p>
      </dgm:t>
    </dgm:pt>
    <dgm:pt modelId="{1D5A7835-547B-4A52-8E5F-1D45D3C3DD5D}" type="sibTrans" cxnId="{C4714A06-F6AC-4728-9B96-F187B004D531}">
      <dgm:prSet/>
      <dgm:spPr/>
      <dgm:t>
        <a:bodyPr/>
        <a:lstStyle/>
        <a:p>
          <a:endParaRPr lang="en-GB"/>
        </a:p>
      </dgm:t>
    </dgm:pt>
    <dgm:pt modelId="{B1692EB4-FDB1-4788-8FE6-580B27B8AC35}">
      <dgm:prSet/>
      <dgm:spPr/>
      <dgm:t>
        <a:bodyPr/>
        <a:lstStyle/>
        <a:p>
          <a:r>
            <a:rPr lang="en-GB" dirty="0"/>
            <a:t>Personalised curriculum to transition</a:t>
          </a:r>
        </a:p>
      </dgm:t>
    </dgm:pt>
    <dgm:pt modelId="{39668D27-1A73-43C8-AA91-09FB1D5E7D6C}" type="parTrans" cxnId="{17C136A8-FBF2-4F9E-B3B7-09E1234E9B8A}">
      <dgm:prSet/>
      <dgm:spPr/>
      <dgm:t>
        <a:bodyPr/>
        <a:lstStyle/>
        <a:p>
          <a:endParaRPr lang="en-GB"/>
        </a:p>
      </dgm:t>
    </dgm:pt>
    <dgm:pt modelId="{010A32DF-77C5-40A6-9E42-32D71FCA11C5}" type="sibTrans" cxnId="{17C136A8-FBF2-4F9E-B3B7-09E1234E9B8A}">
      <dgm:prSet/>
      <dgm:spPr/>
      <dgm:t>
        <a:bodyPr/>
        <a:lstStyle/>
        <a:p>
          <a:endParaRPr lang="en-GB"/>
        </a:p>
      </dgm:t>
    </dgm:pt>
    <dgm:pt modelId="{151B9061-503F-4795-A6E1-84CCCCEE90D5}" type="pres">
      <dgm:prSet presAssocID="{AB12168E-F964-461C-A17E-230DC4C0629E}" presName="diagram" presStyleCnt="0">
        <dgm:presLayoutVars>
          <dgm:dir/>
          <dgm:resizeHandles val="exact"/>
        </dgm:presLayoutVars>
      </dgm:prSet>
      <dgm:spPr/>
    </dgm:pt>
    <dgm:pt modelId="{D8AB9BB9-852F-4E02-B3B1-9340F361E4E9}" type="pres">
      <dgm:prSet presAssocID="{12D4E950-E0BF-4A6A-BEBF-EEE23CFEE4EA}" presName="node" presStyleLbl="node1" presStyleIdx="0" presStyleCnt="11">
        <dgm:presLayoutVars>
          <dgm:bulletEnabled val="1"/>
        </dgm:presLayoutVars>
      </dgm:prSet>
      <dgm:spPr/>
    </dgm:pt>
    <dgm:pt modelId="{D52875DE-D169-480D-B440-DD554DF01EF1}" type="pres">
      <dgm:prSet presAssocID="{BAD022EE-4AF1-4D8F-B688-E8B7ADC80813}" presName="sibTrans" presStyleCnt="0"/>
      <dgm:spPr/>
    </dgm:pt>
    <dgm:pt modelId="{63FE4766-B11D-4F1C-9669-EB1E5C329115}" type="pres">
      <dgm:prSet presAssocID="{67BEB080-0C8C-4D8E-8641-21EB1CBEFE39}" presName="node" presStyleLbl="node1" presStyleIdx="1" presStyleCnt="11">
        <dgm:presLayoutVars>
          <dgm:bulletEnabled val="1"/>
        </dgm:presLayoutVars>
      </dgm:prSet>
      <dgm:spPr/>
    </dgm:pt>
    <dgm:pt modelId="{FA35EFAE-7261-4106-B4F7-75A9B78AB267}" type="pres">
      <dgm:prSet presAssocID="{D3E8A00D-7CD0-4409-AE19-0F5FB9C58F87}" presName="sibTrans" presStyleCnt="0"/>
      <dgm:spPr/>
    </dgm:pt>
    <dgm:pt modelId="{F809B6DD-347A-4FED-B33C-C4D504B867CA}" type="pres">
      <dgm:prSet presAssocID="{E728EADA-F693-4A09-A1E6-2655F027FC75}" presName="node" presStyleLbl="node1" presStyleIdx="2" presStyleCnt="11">
        <dgm:presLayoutVars>
          <dgm:bulletEnabled val="1"/>
        </dgm:presLayoutVars>
      </dgm:prSet>
      <dgm:spPr/>
    </dgm:pt>
    <dgm:pt modelId="{8F89967A-93A0-4361-80BA-B2807FD5ADC0}" type="pres">
      <dgm:prSet presAssocID="{BDF14E74-D3CD-4EA7-9845-A2C59902D924}" presName="sibTrans" presStyleCnt="0"/>
      <dgm:spPr/>
    </dgm:pt>
    <dgm:pt modelId="{10AC922C-0F76-4CF6-81D9-5B2A8DD0427D}" type="pres">
      <dgm:prSet presAssocID="{398FBE00-A306-459A-9C01-AE4AD401C680}" presName="node" presStyleLbl="node1" presStyleIdx="3" presStyleCnt="11">
        <dgm:presLayoutVars>
          <dgm:bulletEnabled val="1"/>
        </dgm:presLayoutVars>
      </dgm:prSet>
      <dgm:spPr/>
    </dgm:pt>
    <dgm:pt modelId="{0F872679-6196-4055-8E0F-02A831E61B86}" type="pres">
      <dgm:prSet presAssocID="{043B71CD-5753-496D-9BC0-72847A5341C2}" presName="sibTrans" presStyleCnt="0"/>
      <dgm:spPr/>
    </dgm:pt>
    <dgm:pt modelId="{A89A6001-1F63-4F43-83C5-C8C9D1FCBBF9}" type="pres">
      <dgm:prSet presAssocID="{91455A9B-B44C-43E6-865F-E71592982FC1}" presName="node" presStyleLbl="node1" presStyleIdx="4" presStyleCnt="11">
        <dgm:presLayoutVars>
          <dgm:bulletEnabled val="1"/>
        </dgm:presLayoutVars>
      </dgm:prSet>
      <dgm:spPr/>
    </dgm:pt>
    <dgm:pt modelId="{3FFD2EF8-7DEF-4386-AC27-8638E7BBF0BE}" type="pres">
      <dgm:prSet presAssocID="{E3F078C9-BA61-4754-85C4-D1678586BA1E}" presName="sibTrans" presStyleCnt="0"/>
      <dgm:spPr/>
    </dgm:pt>
    <dgm:pt modelId="{06C555E7-3600-47B7-A997-AB2712132D04}" type="pres">
      <dgm:prSet presAssocID="{675D211C-0B57-48CE-B48E-1E196D1B9407}" presName="node" presStyleLbl="node1" presStyleIdx="5" presStyleCnt="11">
        <dgm:presLayoutVars>
          <dgm:bulletEnabled val="1"/>
        </dgm:presLayoutVars>
      </dgm:prSet>
      <dgm:spPr/>
    </dgm:pt>
    <dgm:pt modelId="{F8116C2E-394F-443C-80F0-495554440B7F}" type="pres">
      <dgm:prSet presAssocID="{24B986DF-1FB8-4F3E-AEB4-78E40EEBAD03}" presName="sibTrans" presStyleCnt="0"/>
      <dgm:spPr/>
    </dgm:pt>
    <dgm:pt modelId="{93E22CF3-3F34-40C5-BAFF-AE61D64B56D9}" type="pres">
      <dgm:prSet presAssocID="{5AF67F8C-D133-491A-B010-6D5BC2BEB0BC}" presName="node" presStyleLbl="node1" presStyleIdx="6" presStyleCnt="11">
        <dgm:presLayoutVars>
          <dgm:bulletEnabled val="1"/>
        </dgm:presLayoutVars>
      </dgm:prSet>
      <dgm:spPr/>
    </dgm:pt>
    <dgm:pt modelId="{B26EDF7A-408E-41C1-9067-EA8C39E1A3F8}" type="pres">
      <dgm:prSet presAssocID="{6E0852F0-44EB-4701-BE38-435B18F876DC}" presName="sibTrans" presStyleCnt="0"/>
      <dgm:spPr/>
    </dgm:pt>
    <dgm:pt modelId="{B72247A1-F3D0-43A6-96FF-2A1382A5BABC}" type="pres">
      <dgm:prSet presAssocID="{17801206-D743-4B0B-9846-31354F08A9C6}" presName="node" presStyleLbl="node1" presStyleIdx="7" presStyleCnt="11">
        <dgm:presLayoutVars>
          <dgm:bulletEnabled val="1"/>
        </dgm:presLayoutVars>
      </dgm:prSet>
      <dgm:spPr/>
    </dgm:pt>
    <dgm:pt modelId="{3D2A7339-560B-43A4-BEEC-CA8B9A365800}" type="pres">
      <dgm:prSet presAssocID="{F3EA5A35-5217-41B1-BA25-4AE7428603CA}" presName="sibTrans" presStyleCnt="0"/>
      <dgm:spPr/>
    </dgm:pt>
    <dgm:pt modelId="{08732A4A-7B24-4289-93EC-B3D0BF44D5EE}" type="pres">
      <dgm:prSet presAssocID="{CF756AA1-AAB0-4BFE-AE0A-0ECF963462AE}" presName="node" presStyleLbl="node1" presStyleIdx="8" presStyleCnt="11">
        <dgm:presLayoutVars>
          <dgm:bulletEnabled val="1"/>
        </dgm:presLayoutVars>
      </dgm:prSet>
      <dgm:spPr/>
    </dgm:pt>
    <dgm:pt modelId="{0B017967-0019-475F-B6E6-CF3D6431ECF5}" type="pres">
      <dgm:prSet presAssocID="{4586D41C-A2DA-4748-AB75-69198EA921E9}" presName="sibTrans" presStyleCnt="0"/>
      <dgm:spPr/>
    </dgm:pt>
    <dgm:pt modelId="{C7587DE6-B9AB-48CD-8354-C99E3EEDB809}" type="pres">
      <dgm:prSet presAssocID="{27C4D22C-3D6C-4FEB-9564-AB4AF17F31AC}" presName="node" presStyleLbl="node1" presStyleIdx="9" presStyleCnt="11">
        <dgm:presLayoutVars>
          <dgm:bulletEnabled val="1"/>
        </dgm:presLayoutVars>
      </dgm:prSet>
      <dgm:spPr/>
    </dgm:pt>
    <dgm:pt modelId="{85C01016-6EDC-4955-9A7A-7B0E4D62E85D}" type="pres">
      <dgm:prSet presAssocID="{1D5A7835-547B-4A52-8E5F-1D45D3C3DD5D}" presName="sibTrans" presStyleCnt="0"/>
      <dgm:spPr/>
    </dgm:pt>
    <dgm:pt modelId="{ABD3E47C-4D65-4CE4-BA68-39C8D29319E0}" type="pres">
      <dgm:prSet presAssocID="{B1692EB4-FDB1-4788-8FE6-580B27B8AC35}" presName="node" presStyleLbl="node1" presStyleIdx="10" presStyleCnt="11">
        <dgm:presLayoutVars>
          <dgm:bulletEnabled val="1"/>
        </dgm:presLayoutVars>
      </dgm:prSet>
      <dgm:spPr/>
    </dgm:pt>
  </dgm:ptLst>
  <dgm:cxnLst>
    <dgm:cxn modelId="{C4714A06-F6AC-4728-9B96-F187B004D531}" srcId="{AB12168E-F964-461C-A17E-230DC4C0629E}" destId="{27C4D22C-3D6C-4FEB-9564-AB4AF17F31AC}" srcOrd="9" destOrd="0" parTransId="{BCE2EF35-6D74-4DAD-B229-E3BD0C0EC6C7}" sibTransId="{1D5A7835-547B-4A52-8E5F-1D45D3C3DD5D}"/>
    <dgm:cxn modelId="{EDC05F0D-6C78-4245-BC8E-1EA425D27F40}" srcId="{AB12168E-F964-461C-A17E-230DC4C0629E}" destId="{91455A9B-B44C-43E6-865F-E71592982FC1}" srcOrd="4" destOrd="0" parTransId="{9BF1C9AE-CAF0-409E-BEF3-A85210C5D9DA}" sibTransId="{E3F078C9-BA61-4754-85C4-D1678586BA1E}"/>
    <dgm:cxn modelId="{C0376112-2C9C-42F4-AC02-9AAD2B2F9D7B}" type="presOf" srcId="{398FBE00-A306-459A-9C01-AE4AD401C680}" destId="{10AC922C-0F76-4CF6-81D9-5B2A8DD0427D}" srcOrd="0" destOrd="0" presId="urn:microsoft.com/office/officeart/2005/8/layout/default"/>
    <dgm:cxn modelId="{EB1C7E27-B68E-4187-B032-7365D1BE74C7}" srcId="{AB12168E-F964-461C-A17E-230DC4C0629E}" destId="{CF756AA1-AAB0-4BFE-AE0A-0ECF963462AE}" srcOrd="8" destOrd="0" parTransId="{07586EF4-303D-4672-B6A8-E4E471BB7DC8}" sibTransId="{4586D41C-A2DA-4748-AB75-69198EA921E9}"/>
    <dgm:cxn modelId="{969BAC32-CFC4-4FC4-9758-7CE231FB3DAF}" srcId="{AB12168E-F964-461C-A17E-230DC4C0629E}" destId="{E728EADA-F693-4A09-A1E6-2655F027FC75}" srcOrd="2" destOrd="0" parTransId="{C0F6045A-33A2-46D2-A192-88A2A3EBA915}" sibTransId="{BDF14E74-D3CD-4EA7-9845-A2C59902D924}"/>
    <dgm:cxn modelId="{A4A2664D-84F3-41AB-BEFD-66E88F92245C}" srcId="{AB12168E-F964-461C-A17E-230DC4C0629E}" destId="{5AF67F8C-D133-491A-B010-6D5BC2BEB0BC}" srcOrd="6" destOrd="0" parTransId="{DA48CA88-C860-4DE4-8573-60EA1A4448AC}" sibTransId="{6E0852F0-44EB-4701-BE38-435B18F876DC}"/>
    <dgm:cxn modelId="{8C8E5151-5BC2-42D2-8816-0F51B82E9F42}" type="presOf" srcId="{5AF67F8C-D133-491A-B010-6D5BC2BEB0BC}" destId="{93E22CF3-3F34-40C5-BAFF-AE61D64B56D9}" srcOrd="0" destOrd="0" presId="urn:microsoft.com/office/officeart/2005/8/layout/default"/>
    <dgm:cxn modelId="{D84CAB51-E60C-41DB-9FB4-6DF55ECFA4AA}" srcId="{AB12168E-F964-461C-A17E-230DC4C0629E}" destId="{17801206-D743-4B0B-9846-31354F08A9C6}" srcOrd="7" destOrd="0" parTransId="{77D22B8F-097D-4088-83D5-E34BB7CBDB6A}" sibTransId="{F3EA5A35-5217-41B1-BA25-4AE7428603CA}"/>
    <dgm:cxn modelId="{27372C74-699E-48F2-BCF6-EF9656611FB0}" srcId="{AB12168E-F964-461C-A17E-230DC4C0629E}" destId="{675D211C-0B57-48CE-B48E-1E196D1B9407}" srcOrd="5" destOrd="0" parTransId="{9BB504F2-2E76-44D2-8A2A-E2D1666BEA66}" sibTransId="{24B986DF-1FB8-4F3E-AEB4-78E40EEBAD03}"/>
    <dgm:cxn modelId="{51C28156-FB20-45B6-B96B-9A652CB1DA67}" type="presOf" srcId="{E728EADA-F693-4A09-A1E6-2655F027FC75}" destId="{F809B6DD-347A-4FED-B33C-C4D504B867CA}" srcOrd="0" destOrd="0" presId="urn:microsoft.com/office/officeart/2005/8/layout/default"/>
    <dgm:cxn modelId="{DD36D17A-2B34-42FD-85EE-D5F05CA01C67}" srcId="{AB12168E-F964-461C-A17E-230DC4C0629E}" destId="{12D4E950-E0BF-4A6A-BEBF-EEE23CFEE4EA}" srcOrd="0" destOrd="0" parTransId="{23C5A0BE-7B51-411A-B564-2DFA298A4D24}" sibTransId="{BAD022EE-4AF1-4D8F-B688-E8B7ADC80813}"/>
    <dgm:cxn modelId="{C4AFD97A-BD50-42A3-9674-4EDC9B444A4E}" srcId="{AB12168E-F964-461C-A17E-230DC4C0629E}" destId="{398FBE00-A306-459A-9C01-AE4AD401C680}" srcOrd="3" destOrd="0" parTransId="{11F5D87F-F278-427A-91CC-8C998A129197}" sibTransId="{043B71CD-5753-496D-9BC0-72847A5341C2}"/>
    <dgm:cxn modelId="{CAC5E783-0D37-4B29-A6AA-14ACF08DD73E}" type="presOf" srcId="{67BEB080-0C8C-4D8E-8641-21EB1CBEFE39}" destId="{63FE4766-B11D-4F1C-9669-EB1E5C329115}" srcOrd="0" destOrd="0" presId="urn:microsoft.com/office/officeart/2005/8/layout/default"/>
    <dgm:cxn modelId="{4B6EB9A0-9625-4D62-90A3-030B5AE78E82}" type="presOf" srcId="{12D4E950-E0BF-4A6A-BEBF-EEE23CFEE4EA}" destId="{D8AB9BB9-852F-4E02-B3B1-9340F361E4E9}" srcOrd="0" destOrd="0" presId="urn:microsoft.com/office/officeart/2005/8/layout/default"/>
    <dgm:cxn modelId="{050FB6A1-CB64-4A01-AAD0-64AD2C1101B3}" type="presOf" srcId="{675D211C-0B57-48CE-B48E-1E196D1B9407}" destId="{06C555E7-3600-47B7-A997-AB2712132D04}" srcOrd="0" destOrd="0" presId="urn:microsoft.com/office/officeart/2005/8/layout/default"/>
    <dgm:cxn modelId="{17C136A8-FBF2-4F9E-B3B7-09E1234E9B8A}" srcId="{AB12168E-F964-461C-A17E-230DC4C0629E}" destId="{B1692EB4-FDB1-4788-8FE6-580B27B8AC35}" srcOrd="10" destOrd="0" parTransId="{39668D27-1A73-43C8-AA91-09FB1D5E7D6C}" sibTransId="{010A32DF-77C5-40A6-9E42-32D71FCA11C5}"/>
    <dgm:cxn modelId="{744120B9-B255-4E59-AEEC-7933892924F1}" type="presOf" srcId="{27C4D22C-3D6C-4FEB-9564-AB4AF17F31AC}" destId="{C7587DE6-B9AB-48CD-8354-C99E3EEDB809}" srcOrd="0" destOrd="0" presId="urn:microsoft.com/office/officeart/2005/8/layout/default"/>
    <dgm:cxn modelId="{85CB61DB-3E95-4880-A63C-E507EF224F5B}" type="presOf" srcId="{AB12168E-F964-461C-A17E-230DC4C0629E}" destId="{151B9061-503F-4795-A6E1-84CCCCEE90D5}" srcOrd="0" destOrd="0" presId="urn:microsoft.com/office/officeart/2005/8/layout/default"/>
    <dgm:cxn modelId="{FF3054E4-CB11-4D1A-B8F5-FB73F853CE5B}" type="presOf" srcId="{91455A9B-B44C-43E6-865F-E71592982FC1}" destId="{A89A6001-1F63-4F43-83C5-C8C9D1FCBBF9}" srcOrd="0" destOrd="0" presId="urn:microsoft.com/office/officeart/2005/8/layout/default"/>
    <dgm:cxn modelId="{FD3AFCEA-AA7B-4F07-9F13-9574A803A685}" type="presOf" srcId="{B1692EB4-FDB1-4788-8FE6-580B27B8AC35}" destId="{ABD3E47C-4D65-4CE4-BA68-39C8D29319E0}" srcOrd="0" destOrd="0" presId="urn:microsoft.com/office/officeart/2005/8/layout/default"/>
    <dgm:cxn modelId="{351287EC-830A-4AB8-9C2A-68165D09F138}" type="presOf" srcId="{17801206-D743-4B0B-9846-31354F08A9C6}" destId="{B72247A1-F3D0-43A6-96FF-2A1382A5BABC}" srcOrd="0" destOrd="0" presId="urn:microsoft.com/office/officeart/2005/8/layout/default"/>
    <dgm:cxn modelId="{22F210ED-5FE9-4AF1-991E-7E4EDCB3A159}" type="presOf" srcId="{CF756AA1-AAB0-4BFE-AE0A-0ECF963462AE}" destId="{08732A4A-7B24-4289-93EC-B3D0BF44D5EE}" srcOrd="0" destOrd="0" presId="urn:microsoft.com/office/officeart/2005/8/layout/default"/>
    <dgm:cxn modelId="{8BFD71FA-8116-4954-B4C3-89B15F246858}" srcId="{AB12168E-F964-461C-A17E-230DC4C0629E}" destId="{67BEB080-0C8C-4D8E-8641-21EB1CBEFE39}" srcOrd="1" destOrd="0" parTransId="{E9243045-B839-4892-B79B-715CB50CC713}" sibTransId="{D3E8A00D-7CD0-4409-AE19-0F5FB9C58F87}"/>
    <dgm:cxn modelId="{19A7BCA4-CD4C-4074-974F-0C34583AC4E2}" type="presParOf" srcId="{151B9061-503F-4795-A6E1-84CCCCEE90D5}" destId="{D8AB9BB9-852F-4E02-B3B1-9340F361E4E9}" srcOrd="0" destOrd="0" presId="urn:microsoft.com/office/officeart/2005/8/layout/default"/>
    <dgm:cxn modelId="{19623773-F79E-40C4-B3A6-FEE8BA6D93CE}" type="presParOf" srcId="{151B9061-503F-4795-A6E1-84CCCCEE90D5}" destId="{D52875DE-D169-480D-B440-DD554DF01EF1}" srcOrd="1" destOrd="0" presId="urn:microsoft.com/office/officeart/2005/8/layout/default"/>
    <dgm:cxn modelId="{9DD8FB7E-99FE-4402-8F75-BBC4656FB292}" type="presParOf" srcId="{151B9061-503F-4795-A6E1-84CCCCEE90D5}" destId="{63FE4766-B11D-4F1C-9669-EB1E5C329115}" srcOrd="2" destOrd="0" presId="urn:microsoft.com/office/officeart/2005/8/layout/default"/>
    <dgm:cxn modelId="{D98CC86B-9A3E-4110-AEB0-CEE7B32C7E04}" type="presParOf" srcId="{151B9061-503F-4795-A6E1-84CCCCEE90D5}" destId="{FA35EFAE-7261-4106-B4F7-75A9B78AB267}" srcOrd="3" destOrd="0" presId="urn:microsoft.com/office/officeart/2005/8/layout/default"/>
    <dgm:cxn modelId="{DD0CB8D1-9F04-4A00-A27B-AF30B08ACC10}" type="presParOf" srcId="{151B9061-503F-4795-A6E1-84CCCCEE90D5}" destId="{F809B6DD-347A-4FED-B33C-C4D504B867CA}" srcOrd="4" destOrd="0" presId="urn:microsoft.com/office/officeart/2005/8/layout/default"/>
    <dgm:cxn modelId="{F3389F7D-B7BF-437E-8C1A-F820291A0C6F}" type="presParOf" srcId="{151B9061-503F-4795-A6E1-84CCCCEE90D5}" destId="{8F89967A-93A0-4361-80BA-B2807FD5ADC0}" srcOrd="5" destOrd="0" presId="urn:microsoft.com/office/officeart/2005/8/layout/default"/>
    <dgm:cxn modelId="{AA3D2EB4-AEB0-4B28-8A7E-08F074988F78}" type="presParOf" srcId="{151B9061-503F-4795-A6E1-84CCCCEE90D5}" destId="{10AC922C-0F76-4CF6-81D9-5B2A8DD0427D}" srcOrd="6" destOrd="0" presId="urn:microsoft.com/office/officeart/2005/8/layout/default"/>
    <dgm:cxn modelId="{2C27950D-7E40-47BC-8245-351B26D7D4E5}" type="presParOf" srcId="{151B9061-503F-4795-A6E1-84CCCCEE90D5}" destId="{0F872679-6196-4055-8E0F-02A831E61B86}" srcOrd="7" destOrd="0" presId="urn:microsoft.com/office/officeart/2005/8/layout/default"/>
    <dgm:cxn modelId="{0D03488A-4672-4412-9E7D-15F2B589426C}" type="presParOf" srcId="{151B9061-503F-4795-A6E1-84CCCCEE90D5}" destId="{A89A6001-1F63-4F43-83C5-C8C9D1FCBBF9}" srcOrd="8" destOrd="0" presId="urn:microsoft.com/office/officeart/2005/8/layout/default"/>
    <dgm:cxn modelId="{B548A734-BA64-46B1-B884-FEBF7D8E2020}" type="presParOf" srcId="{151B9061-503F-4795-A6E1-84CCCCEE90D5}" destId="{3FFD2EF8-7DEF-4386-AC27-8638E7BBF0BE}" srcOrd="9" destOrd="0" presId="urn:microsoft.com/office/officeart/2005/8/layout/default"/>
    <dgm:cxn modelId="{6761E900-F8F9-483E-8FA5-C05C9F6F85BA}" type="presParOf" srcId="{151B9061-503F-4795-A6E1-84CCCCEE90D5}" destId="{06C555E7-3600-47B7-A997-AB2712132D04}" srcOrd="10" destOrd="0" presId="urn:microsoft.com/office/officeart/2005/8/layout/default"/>
    <dgm:cxn modelId="{E23BCAFC-75DF-4177-B0F1-FF70C5FA0A5D}" type="presParOf" srcId="{151B9061-503F-4795-A6E1-84CCCCEE90D5}" destId="{F8116C2E-394F-443C-80F0-495554440B7F}" srcOrd="11" destOrd="0" presId="urn:microsoft.com/office/officeart/2005/8/layout/default"/>
    <dgm:cxn modelId="{E09CAD1F-9A91-4FC4-9DC9-3DADEA957346}" type="presParOf" srcId="{151B9061-503F-4795-A6E1-84CCCCEE90D5}" destId="{93E22CF3-3F34-40C5-BAFF-AE61D64B56D9}" srcOrd="12" destOrd="0" presId="urn:microsoft.com/office/officeart/2005/8/layout/default"/>
    <dgm:cxn modelId="{2AF2029D-0843-4C73-AC10-3CC1DE3399F3}" type="presParOf" srcId="{151B9061-503F-4795-A6E1-84CCCCEE90D5}" destId="{B26EDF7A-408E-41C1-9067-EA8C39E1A3F8}" srcOrd="13" destOrd="0" presId="urn:microsoft.com/office/officeart/2005/8/layout/default"/>
    <dgm:cxn modelId="{0C487898-F16F-4A70-A598-E4E7273D50A2}" type="presParOf" srcId="{151B9061-503F-4795-A6E1-84CCCCEE90D5}" destId="{B72247A1-F3D0-43A6-96FF-2A1382A5BABC}" srcOrd="14" destOrd="0" presId="urn:microsoft.com/office/officeart/2005/8/layout/default"/>
    <dgm:cxn modelId="{49028253-C199-498F-9AF5-5255002D580A}" type="presParOf" srcId="{151B9061-503F-4795-A6E1-84CCCCEE90D5}" destId="{3D2A7339-560B-43A4-BEEC-CA8B9A365800}" srcOrd="15" destOrd="0" presId="urn:microsoft.com/office/officeart/2005/8/layout/default"/>
    <dgm:cxn modelId="{B0F92027-3FF2-4EE4-B70A-EADBBD3406AE}" type="presParOf" srcId="{151B9061-503F-4795-A6E1-84CCCCEE90D5}" destId="{08732A4A-7B24-4289-93EC-B3D0BF44D5EE}" srcOrd="16" destOrd="0" presId="urn:microsoft.com/office/officeart/2005/8/layout/default"/>
    <dgm:cxn modelId="{4F73C11D-7A96-4BFA-AD31-DD0C71A80048}" type="presParOf" srcId="{151B9061-503F-4795-A6E1-84CCCCEE90D5}" destId="{0B017967-0019-475F-B6E6-CF3D6431ECF5}" srcOrd="17" destOrd="0" presId="urn:microsoft.com/office/officeart/2005/8/layout/default"/>
    <dgm:cxn modelId="{897B8934-23E0-4829-928F-60CBA47B58A1}" type="presParOf" srcId="{151B9061-503F-4795-A6E1-84CCCCEE90D5}" destId="{C7587DE6-B9AB-48CD-8354-C99E3EEDB809}" srcOrd="18" destOrd="0" presId="urn:microsoft.com/office/officeart/2005/8/layout/default"/>
    <dgm:cxn modelId="{BFCB340F-EDA1-4E41-BD7A-4DF55A7FDE8F}" type="presParOf" srcId="{151B9061-503F-4795-A6E1-84CCCCEE90D5}" destId="{85C01016-6EDC-4955-9A7A-7B0E4D62E85D}" srcOrd="19" destOrd="0" presId="urn:microsoft.com/office/officeart/2005/8/layout/default"/>
    <dgm:cxn modelId="{60FD9D5E-1918-41F3-BF8F-10ECDF92793B}" type="presParOf" srcId="{151B9061-503F-4795-A6E1-84CCCCEE90D5}" destId="{ABD3E47C-4D65-4CE4-BA68-39C8D29319E0}"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007A9-A3E9-4028-B5F6-2F09F78F3716}">
      <dsp:nvSpPr>
        <dsp:cNvPr id="0" name=""/>
        <dsp:cNvSpPr/>
      </dsp:nvSpPr>
      <dsp:spPr>
        <a:xfrm>
          <a:off x="3080" y="1361790"/>
          <a:ext cx="2199649" cy="139677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2A2BF-169A-4849-BBAF-80B18439D87D}">
      <dsp:nvSpPr>
        <dsp:cNvPr id="0" name=""/>
        <dsp:cNvSpPr/>
      </dsp:nvSpPr>
      <dsp:spPr>
        <a:xfrm>
          <a:off x="247486" y="159397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Minsterley SEN Support</a:t>
          </a:r>
        </a:p>
        <a:p>
          <a:pPr marL="0" lvl="0" indent="0" algn="ctr" defTabSz="1022350">
            <a:lnSpc>
              <a:spcPct val="90000"/>
            </a:lnSpc>
            <a:spcBef>
              <a:spcPct val="0"/>
            </a:spcBef>
            <a:spcAft>
              <a:spcPct val="35000"/>
            </a:spcAft>
            <a:buNone/>
          </a:pPr>
          <a:r>
            <a:rPr lang="en-US" sz="2300" kern="1200" dirty="0"/>
            <a:t>10%</a:t>
          </a:r>
        </a:p>
      </dsp:txBody>
      <dsp:txXfrm>
        <a:off x="288396" y="1634885"/>
        <a:ext cx="2117829" cy="1314957"/>
      </dsp:txXfrm>
    </dsp:sp>
    <dsp:sp modelId="{3828304C-BFAD-4C7A-B97D-7F08B2DC6401}">
      <dsp:nvSpPr>
        <dsp:cNvPr id="0" name=""/>
        <dsp:cNvSpPr/>
      </dsp:nvSpPr>
      <dsp:spPr>
        <a:xfrm>
          <a:off x="2691541" y="1361790"/>
          <a:ext cx="2199649" cy="139677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A93D9-2FD0-46F3-8B60-9124E0EF7E09}">
      <dsp:nvSpPr>
        <dsp:cNvPr id="0" name=""/>
        <dsp:cNvSpPr/>
      </dsp:nvSpPr>
      <dsp:spPr>
        <a:xfrm>
          <a:off x="2935947" y="159397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National SEN Support </a:t>
          </a:r>
        </a:p>
        <a:p>
          <a:pPr marL="0" lvl="0" indent="0" algn="ctr" defTabSz="1022350">
            <a:lnSpc>
              <a:spcPct val="90000"/>
            </a:lnSpc>
            <a:spcBef>
              <a:spcPct val="0"/>
            </a:spcBef>
            <a:spcAft>
              <a:spcPct val="35000"/>
            </a:spcAft>
            <a:buNone/>
          </a:pPr>
          <a:r>
            <a:rPr lang="en-US" sz="2300" kern="1200" dirty="0"/>
            <a:t>13%</a:t>
          </a:r>
        </a:p>
      </dsp:txBody>
      <dsp:txXfrm>
        <a:off x="2976857" y="1634885"/>
        <a:ext cx="2117829" cy="1314957"/>
      </dsp:txXfrm>
    </dsp:sp>
    <dsp:sp modelId="{ED81028A-2BF0-4E3D-913D-B43EAE2732D6}">
      <dsp:nvSpPr>
        <dsp:cNvPr id="0" name=""/>
        <dsp:cNvSpPr/>
      </dsp:nvSpPr>
      <dsp:spPr>
        <a:xfrm>
          <a:off x="5380002" y="1361790"/>
          <a:ext cx="2199649" cy="139677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5BE10-50F1-450E-9476-A92848B08196}">
      <dsp:nvSpPr>
        <dsp:cNvPr id="0" name=""/>
        <dsp:cNvSpPr/>
      </dsp:nvSpPr>
      <dsp:spPr>
        <a:xfrm>
          <a:off x="5624408" y="159397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Minsterley with EHCP</a:t>
          </a:r>
        </a:p>
        <a:p>
          <a:pPr marL="0" lvl="0" indent="0" algn="ctr" defTabSz="1022350">
            <a:lnSpc>
              <a:spcPct val="90000"/>
            </a:lnSpc>
            <a:spcBef>
              <a:spcPct val="0"/>
            </a:spcBef>
            <a:spcAft>
              <a:spcPct val="35000"/>
            </a:spcAft>
            <a:buNone/>
          </a:pPr>
          <a:r>
            <a:rPr lang="en-US" sz="2300" kern="1200" dirty="0"/>
            <a:t>3%</a:t>
          </a:r>
        </a:p>
      </dsp:txBody>
      <dsp:txXfrm>
        <a:off x="5665318" y="1634885"/>
        <a:ext cx="2117829" cy="1314957"/>
      </dsp:txXfrm>
    </dsp:sp>
    <dsp:sp modelId="{755D57E3-A3AA-444C-A30E-A6E07BBD8039}">
      <dsp:nvSpPr>
        <dsp:cNvPr id="0" name=""/>
        <dsp:cNvSpPr/>
      </dsp:nvSpPr>
      <dsp:spPr>
        <a:xfrm>
          <a:off x="8068463" y="1361790"/>
          <a:ext cx="2199649" cy="139677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0B5B6-14C9-4BC5-8235-C6F93BC1A316}">
      <dsp:nvSpPr>
        <dsp:cNvPr id="0" name=""/>
        <dsp:cNvSpPr/>
      </dsp:nvSpPr>
      <dsp:spPr>
        <a:xfrm>
          <a:off x="8312869" y="159397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National with EHCP </a:t>
          </a:r>
        </a:p>
        <a:p>
          <a:pPr marL="0" lvl="0" indent="0" algn="ctr" defTabSz="1022350">
            <a:lnSpc>
              <a:spcPct val="90000"/>
            </a:lnSpc>
            <a:spcBef>
              <a:spcPct val="0"/>
            </a:spcBef>
            <a:spcAft>
              <a:spcPct val="35000"/>
            </a:spcAft>
            <a:buNone/>
          </a:pPr>
          <a:r>
            <a:rPr lang="en-US" sz="2300" kern="1200" dirty="0"/>
            <a:t>4.3%</a:t>
          </a:r>
        </a:p>
      </dsp:txBody>
      <dsp:txXfrm>
        <a:off x="8353779" y="1634885"/>
        <a:ext cx="2117829" cy="1314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38E73-468A-40E7-AD31-1104D3B16488}">
      <dsp:nvSpPr>
        <dsp:cNvPr id="0" name=""/>
        <dsp:cNvSpPr/>
      </dsp:nvSpPr>
      <dsp:spPr>
        <a:xfrm>
          <a:off x="641" y="1125327"/>
          <a:ext cx="2503103" cy="15018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effectLst/>
              <a:latin typeface="Calibri" panose="020F0502020204030204" pitchFamily="34" charset="0"/>
              <a:ea typeface="Calibri" panose="020F0502020204030204" pitchFamily="34" charset="0"/>
              <a:cs typeface="Times New Roman" panose="02020603050405020304" pitchFamily="18" charset="0"/>
            </a:rPr>
            <a:t>3 positives of the day (evidence-based to encourage positive outlook)</a:t>
          </a:r>
        </a:p>
      </dsp:txBody>
      <dsp:txXfrm>
        <a:off x="641" y="1125327"/>
        <a:ext cx="2503103" cy="1501861"/>
      </dsp:txXfrm>
    </dsp:sp>
    <dsp:sp modelId="{61D796BA-9277-4B1F-9DD0-524664A12944}">
      <dsp:nvSpPr>
        <dsp:cNvPr id="0" name=""/>
        <dsp:cNvSpPr/>
      </dsp:nvSpPr>
      <dsp:spPr>
        <a:xfrm>
          <a:off x="2754055" y="1125327"/>
          <a:ext cx="2503103" cy="150186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effectLst/>
              <a:latin typeface="Calibri" panose="020F0502020204030204" pitchFamily="34" charset="0"/>
              <a:ea typeface="Calibri" panose="020F0502020204030204" pitchFamily="34" charset="0"/>
              <a:cs typeface="Times New Roman" panose="02020603050405020304" pitchFamily="18" charset="0"/>
            </a:rPr>
            <a:t>1:1 with ELSA</a:t>
          </a:r>
        </a:p>
      </dsp:txBody>
      <dsp:txXfrm>
        <a:off x="2754055" y="1125327"/>
        <a:ext cx="2503103" cy="1501861"/>
      </dsp:txXfrm>
    </dsp:sp>
    <dsp:sp modelId="{D6EDE655-D358-470D-9FCE-7DCDDFDFB45F}">
      <dsp:nvSpPr>
        <dsp:cNvPr id="0" name=""/>
        <dsp:cNvSpPr/>
      </dsp:nvSpPr>
      <dsp:spPr>
        <a:xfrm>
          <a:off x="641" y="2877499"/>
          <a:ext cx="2503103" cy="150186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effectLst/>
              <a:latin typeface="Calibri" panose="020F0502020204030204" pitchFamily="34" charset="0"/>
              <a:ea typeface="Calibri" panose="020F0502020204030204" pitchFamily="34" charset="0"/>
              <a:cs typeface="Times New Roman" panose="02020603050405020304" pitchFamily="18" charset="0"/>
            </a:rPr>
            <a:t>Free pass to an adult to help deregulate during unstructured time</a:t>
          </a:r>
        </a:p>
      </dsp:txBody>
      <dsp:txXfrm>
        <a:off x="641" y="2877499"/>
        <a:ext cx="2503103" cy="1501861"/>
      </dsp:txXfrm>
    </dsp:sp>
    <dsp:sp modelId="{544E3537-14BA-4C7F-BB7F-234CA5A98299}">
      <dsp:nvSpPr>
        <dsp:cNvPr id="0" name=""/>
        <dsp:cNvSpPr/>
      </dsp:nvSpPr>
      <dsp:spPr>
        <a:xfrm>
          <a:off x="2754055" y="2877499"/>
          <a:ext cx="2503103" cy="150186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effectLst/>
              <a:latin typeface="Calibri" panose="020F0502020204030204" pitchFamily="34" charset="0"/>
              <a:ea typeface="Calibri" panose="020F0502020204030204" pitchFamily="34" charset="0"/>
              <a:cs typeface="Times New Roman" panose="02020603050405020304" pitchFamily="18" charset="0"/>
            </a:rPr>
            <a:t>Zones of Regulation</a:t>
          </a:r>
        </a:p>
      </dsp:txBody>
      <dsp:txXfrm>
        <a:off x="2754055" y="2877499"/>
        <a:ext cx="2503103" cy="1501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2D109-BFE9-46D3-B21E-38F61325FAFF}">
      <dsp:nvSpPr>
        <dsp:cNvPr id="0" name=""/>
        <dsp:cNvSpPr/>
      </dsp:nvSpPr>
      <dsp:spPr>
        <a:xfrm>
          <a:off x="0" y="159669"/>
          <a:ext cx="10515600" cy="973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Cognition and Learning: (10 children on Sen Support and 1 with an EHC plan)</a:t>
          </a:r>
        </a:p>
        <a:p>
          <a:pPr marL="0" lvl="0" indent="0" algn="l" defTabSz="711200">
            <a:lnSpc>
              <a:spcPct val="90000"/>
            </a:lnSpc>
            <a:spcBef>
              <a:spcPct val="0"/>
            </a:spcBef>
            <a:spcAft>
              <a:spcPct val="35000"/>
            </a:spcAft>
            <a:buNone/>
          </a:pPr>
          <a:r>
            <a:rPr lang="en-US" sz="1600" kern="1200" dirty="0"/>
            <a:t>Specific Learning Difficulties (</a:t>
          </a:r>
          <a:r>
            <a:rPr lang="en-US" sz="1600" kern="1200" dirty="0" err="1"/>
            <a:t>SpLD</a:t>
          </a:r>
          <a:r>
            <a:rPr lang="en-US" sz="1600" kern="1200" dirty="0"/>
            <a:t>)-(8) including dyslexia, dyscalculia or dyspraxia traits (and 2 MLD and 1 Severe LD- with EHCP)</a:t>
          </a:r>
        </a:p>
      </dsp:txBody>
      <dsp:txXfrm>
        <a:off x="47519" y="207188"/>
        <a:ext cx="10420562" cy="878402"/>
      </dsp:txXfrm>
    </dsp:sp>
    <dsp:sp modelId="{9CF4679B-05F6-4F2A-80FD-985A8ADF64D5}">
      <dsp:nvSpPr>
        <dsp:cNvPr id="0" name=""/>
        <dsp:cNvSpPr/>
      </dsp:nvSpPr>
      <dsp:spPr>
        <a:xfrm>
          <a:off x="0" y="1179189"/>
          <a:ext cx="10515600" cy="9734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Communication</a:t>
          </a:r>
          <a:r>
            <a:rPr lang="en-US" sz="1600" kern="1200" baseline="0" dirty="0"/>
            <a:t> and Interaction: (5 children on Sen Support and 2 with EHC plans)</a:t>
          </a:r>
        </a:p>
        <a:p>
          <a:pPr marL="0" lvl="0" indent="0" algn="l" defTabSz="711200">
            <a:lnSpc>
              <a:spcPct val="90000"/>
            </a:lnSpc>
            <a:spcBef>
              <a:spcPct val="0"/>
            </a:spcBef>
            <a:spcAft>
              <a:spcPct val="35000"/>
            </a:spcAft>
            <a:buNone/>
          </a:pPr>
          <a:r>
            <a:rPr lang="en-US" sz="1600" kern="1200" baseline="0" dirty="0"/>
            <a:t>Including Speech, Language and  Communication (SLCN) Difficulties and Social Communication issues (ASD)</a:t>
          </a:r>
          <a:endParaRPr lang="en-US" sz="1600" kern="1200" dirty="0"/>
        </a:p>
      </dsp:txBody>
      <dsp:txXfrm>
        <a:off x="47519" y="1226708"/>
        <a:ext cx="10420562" cy="878402"/>
      </dsp:txXfrm>
    </dsp:sp>
    <dsp:sp modelId="{E9F194AE-29D4-4773-8B0C-9AE60F6B8DE4}">
      <dsp:nvSpPr>
        <dsp:cNvPr id="0" name=""/>
        <dsp:cNvSpPr/>
      </dsp:nvSpPr>
      <dsp:spPr>
        <a:xfrm>
          <a:off x="0" y="2198709"/>
          <a:ext cx="10515600" cy="9734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Social, Emotional and Mental Health (SEMH): ( 4 children on Sen Support and 1 with EHC plan)</a:t>
          </a:r>
        </a:p>
        <a:p>
          <a:pPr marL="0" lvl="0" indent="0" algn="l" defTabSz="711200">
            <a:lnSpc>
              <a:spcPct val="90000"/>
            </a:lnSpc>
            <a:spcBef>
              <a:spcPct val="0"/>
            </a:spcBef>
            <a:spcAft>
              <a:spcPct val="35000"/>
            </a:spcAft>
            <a:buNone/>
          </a:pPr>
          <a:r>
            <a:rPr lang="en-US" sz="1600" kern="1200" dirty="0"/>
            <a:t> including anxiety and ADHD</a:t>
          </a:r>
        </a:p>
      </dsp:txBody>
      <dsp:txXfrm>
        <a:off x="47519" y="2246228"/>
        <a:ext cx="10420562" cy="878402"/>
      </dsp:txXfrm>
    </dsp:sp>
    <dsp:sp modelId="{7547E697-2354-48FC-B7AB-30E3FD577FE3}">
      <dsp:nvSpPr>
        <dsp:cNvPr id="0" name=""/>
        <dsp:cNvSpPr/>
      </dsp:nvSpPr>
      <dsp:spPr>
        <a:xfrm>
          <a:off x="0" y="3218229"/>
          <a:ext cx="10515600" cy="9734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Physical and Sensory: (2 children with EHC plans)</a:t>
          </a:r>
        </a:p>
        <a:p>
          <a:pPr marL="0" lvl="0" indent="0" algn="l" defTabSz="711200">
            <a:lnSpc>
              <a:spcPct val="90000"/>
            </a:lnSpc>
            <a:spcBef>
              <a:spcPct val="0"/>
            </a:spcBef>
            <a:spcAft>
              <a:spcPct val="35000"/>
            </a:spcAft>
            <a:buNone/>
          </a:pPr>
          <a:r>
            <a:rPr lang="en-US" sz="1600" kern="1200" dirty="0"/>
            <a:t> including cerebral palsy and glue ear</a:t>
          </a:r>
        </a:p>
      </dsp:txBody>
      <dsp:txXfrm>
        <a:off x="47519" y="3265748"/>
        <a:ext cx="10420562"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EB958-6FCC-4CFE-AC11-E6B36EF85F2E}">
      <dsp:nvSpPr>
        <dsp:cNvPr id="0" name=""/>
        <dsp:cNvSpPr/>
      </dsp:nvSpPr>
      <dsp:spPr>
        <a:xfrm>
          <a:off x="2780200" y="506881"/>
          <a:ext cx="392770" cy="91440"/>
        </a:xfrm>
        <a:custGeom>
          <a:avLst/>
          <a:gdLst/>
          <a:ahLst/>
          <a:cxnLst/>
          <a:rect l="0" t="0" r="0" b="0"/>
          <a:pathLst>
            <a:path>
              <a:moveTo>
                <a:pt x="0" y="45720"/>
              </a:moveTo>
              <a:lnTo>
                <a:pt x="392770"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6001" y="550484"/>
        <a:ext cx="21168" cy="4233"/>
      </dsp:txXfrm>
    </dsp:sp>
    <dsp:sp modelId="{74A824EE-F25B-4C6E-8D06-6B29B440A1F8}">
      <dsp:nvSpPr>
        <dsp:cNvPr id="0" name=""/>
        <dsp:cNvSpPr/>
      </dsp:nvSpPr>
      <dsp:spPr>
        <a:xfrm>
          <a:off x="941256" y="378"/>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dirty="0"/>
            <a:t>Scaffolding and Visual Representations</a:t>
          </a:r>
          <a:endParaRPr lang="en-US" sz="1600" kern="1200" dirty="0"/>
        </a:p>
      </dsp:txBody>
      <dsp:txXfrm>
        <a:off x="941256" y="378"/>
        <a:ext cx="1840743" cy="1104446"/>
      </dsp:txXfrm>
    </dsp:sp>
    <dsp:sp modelId="{A7121347-E5D5-49C5-97FE-A3C265DD2EEC}">
      <dsp:nvSpPr>
        <dsp:cNvPr id="0" name=""/>
        <dsp:cNvSpPr/>
      </dsp:nvSpPr>
      <dsp:spPr>
        <a:xfrm>
          <a:off x="5044314" y="506881"/>
          <a:ext cx="392770" cy="91440"/>
        </a:xfrm>
        <a:custGeom>
          <a:avLst/>
          <a:gdLst/>
          <a:ahLst/>
          <a:cxnLst/>
          <a:rect l="0" t="0" r="0" b="0"/>
          <a:pathLst>
            <a:path>
              <a:moveTo>
                <a:pt x="0" y="45720"/>
              </a:moveTo>
              <a:lnTo>
                <a:pt x="392770"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0115" y="550484"/>
        <a:ext cx="21168" cy="4233"/>
      </dsp:txXfrm>
    </dsp:sp>
    <dsp:sp modelId="{09BB4920-4F5B-4D1B-A945-5AFEA4E7D024}">
      <dsp:nvSpPr>
        <dsp:cNvPr id="0" name=""/>
        <dsp:cNvSpPr/>
      </dsp:nvSpPr>
      <dsp:spPr>
        <a:xfrm>
          <a:off x="3205371" y="378"/>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a:t>Check on track</a:t>
          </a:r>
          <a:endParaRPr lang="en-US" sz="1600" kern="1200"/>
        </a:p>
      </dsp:txBody>
      <dsp:txXfrm>
        <a:off x="3205371" y="378"/>
        <a:ext cx="1840743" cy="1104446"/>
      </dsp:txXfrm>
    </dsp:sp>
    <dsp:sp modelId="{29739503-36A1-4940-85BB-550510E3652C}">
      <dsp:nvSpPr>
        <dsp:cNvPr id="0" name=""/>
        <dsp:cNvSpPr/>
      </dsp:nvSpPr>
      <dsp:spPr>
        <a:xfrm>
          <a:off x="7308428" y="506881"/>
          <a:ext cx="392770" cy="91440"/>
        </a:xfrm>
        <a:custGeom>
          <a:avLst/>
          <a:gdLst/>
          <a:ahLst/>
          <a:cxnLst/>
          <a:rect l="0" t="0" r="0" b="0"/>
          <a:pathLst>
            <a:path>
              <a:moveTo>
                <a:pt x="0" y="45720"/>
              </a:moveTo>
              <a:lnTo>
                <a:pt x="392770"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94230" y="550484"/>
        <a:ext cx="21168" cy="4233"/>
      </dsp:txXfrm>
    </dsp:sp>
    <dsp:sp modelId="{FCA5B4DF-A73C-471C-B22E-C8748D0AB89A}">
      <dsp:nvSpPr>
        <dsp:cNvPr id="0" name=""/>
        <dsp:cNvSpPr/>
      </dsp:nvSpPr>
      <dsp:spPr>
        <a:xfrm>
          <a:off x="5469485" y="378"/>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a:t>Retelling instructions</a:t>
          </a:r>
          <a:endParaRPr lang="en-US" sz="1600" kern="1200"/>
        </a:p>
      </dsp:txBody>
      <dsp:txXfrm>
        <a:off x="5469485" y="378"/>
        <a:ext cx="1840743" cy="1104446"/>
      </dsp:txXfrm>
    </dsp:sp>
    <dsp:sp modelId="{587E009C-7C90-40CA-8F57-DE6739B7B0E2}">
      <dsp:nvSpPr>
        <dsp:cNvPr id="0" name=""/>
        <dsp:cNvSpPr/>
      </dsp:nvSpPr>
      <dsp:spPr>
        <a:xfrm>
          <a:off x="1861628" y="1103024"/>
          <a:ext cx="6792343" cy="392770"/>
        </a:xfrm>
        <a:custGeom>
          <a:avLst/>
          <a:gdLst/>
          <a:ahLst/>
          <a:cxnLst/>
          <a:rect l="0" t="0" r="0" b="0"/>
          <a:pathLst>
            <a:path>
              <a:moveTo>
                <a:pt x="6792343" y="0"/>
              </a:moveTo>
              <a:lnTo>
                <a:pt x="6792343" y="213485"/>
              </a:lnTo>
              <a:lnTo>
                <a:pt x="0" y="213485"/>
              </a:lnTo>
              <a:lnTo>
                <a:pt x="0" y="39277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661" y="1297293"/>
        <a:ext cx="340276" cy="4233"/>
      </dsp:txXfrm>
    </dsp:sp>
    <dsp:sp modelId="{8AF943DC-83E2-4A8E-9B60-99FF3AB15783}">
      <dsp:nvSpPr>
        <dsp:cNvPr id="0" name=""/>
        <dsp:cNvSpPr/>
      </dsp:nvSpPr>
      <dsp:spPr>
        <a:xfrm>
          <a:off x="7733599" y="378"/>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a:t>Thinking frames and metacognition (plan-monitor-evaluate)</a:t>
          </a:r>
          <a:endParaRPr lang="en-US" sz="1600" kern="1200"/>
        </a:p>
      </dsp:txBody>
      <dsp:txXfrm>
        <a:off x="7733599" y="378"/>
        <a:ext cx="1840743" cy="1104446"/>
      </dsp:txXfrm>
    </dsp:sp>
    <dsp:sp modelId="{5798638C-6398-46ED-BB9A-2E4EE2B8E6EA}">
      <dsp:nvSpPr>
        <dsp:cNvPr id="0" name=""/>
        <dsp:cNvSpPr/>
      </dsp:nvSpPr>
      <dsp:spPr>
        <a:xfrm>
          <a:off x="2780200" y="2034698"/>
          <a:ext cx="392770" cy="91440"/>
        </a:xfrm>
        <a:custGeom>
          <a:avLst/>
          <a:gdLst/>
          <a:ahLst/>
          <a:cxnLst/>
          <a:rect l="0" t="0" r="0" b="0"/>
          <a:pathLst>
            <a:path>
              <a:moveTo>
                <a:pt x="0" y="45720"/>
              </a:moveTo>
              <a:lnTo>
                <a:pt x="392770"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6001" y="2078301"/>
        <a:ext cx="21168" cy="4233"/>
      </dsp:txXfrm>
    </dsp:sp>
    <dsp:sp modelId="{B0914311-2DD9-4D78-8915-5560CFCB81E9}">
      <dsp:nvSpPr>
        <dsp:cNvPr id="0" name=""/>
        <dsp:cNvSpPr/>
      </dsp:nvSpPr>
      <dsp:spPr>
        <a:xfrm>
          <a:off x="941256" y="1528195"/>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a:t>Overlays and Reading Rulers</a:t>
          </a:r>
          <a:endParaRPr lang="en-US" sz="1600" kern="1200"/>
        </a:p>
      </dsp:txBody>
      <dsp:txXfrm>
        <a:off x="941256" y="1528195"/>
        <a:ext cx="1840743" cy="1104446"/>
      </dsp:txXfrm>
    </dsp:sp>
    <dsp:sp modelId="{F3D4D68E-4EAC-42D9-91C3-12B89049FFC9}">
      <dsp:nvSpPr>
        <dsp:cNvPr id="0" name=""/>
        <dsp:cNvSpPr/>
      </dsp:nvSpPr>
      <dsp:spPr>
        <a:xfrm>
          <a:off x="5044314" y="2034698"/>
          <a:ext cx="392770" cy="91440"/>
        </a:xfrm>
        <a:custGeom>
          <a:avLst/>
          <a:gdLst/>
          <a:ahLst/>
          <a:cxnLst/>
          <a:rect l="0" t="0" r="0" b="0"/>
          <a:pathLst>
            <a:path>
              <a:moveTo>
                <a:pt x="0" y="45720"/>
              </a:moveTo>
              <a:lnTo>
                <a:pt x="392770"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0115" y="2078301"/>
        <a:ext cx="21168" cy="4233"/>
      </dsp:txXfrm>
    </dsp:sp>
    <dsp:sp modelId="{0691A5B2-D874-40E7-9DEB-80C0727D3C16}">
      <dsp:nvSpPr>
        <dsp:cNvPr id="0" name=""/>
        <dsp:cNvSpPr/>
      </dsp:nvSpPr>
      <dsp:spPr>
        <a:xfrm>
          <a:off x="3205371" y="1528195"/>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a:t>Considering cognitive load</a:t>
          </a:r>
          <a:endParaRPr lang="en-US" sz="1600" kern="1200"/>
        </a:p>
      </dsp:txBody>
      <dsp:txXfrm>
        <a:off x="3205371" y="1528195"/>
        <a:ext cx="1840743" cy="1104446"/>
      </dsp:txXfrm>
    </dsp:sp>
    <dsp:sp modelId="{558046DB-92E9-4E79-8424-1EB61EECD24E}">
      <dsp:nvSpPr>
        <dsp:cNvPr id="0" name=""/>
        <dsp:cNvSpPr/>
      </dsp:nvSpPr>
      <dsp:spPr>
        <a:xfrm>
          <a:off x="7308428" y="2034698"/>
          <a:ext cx="392770" cy="91440"/>
        </a:xfrm>
        <a:custGeom>
          <a:avLst/>
          <a:gdLst/>
          <a:ahLst/>
          <a:cxnLst/>
          <a:rect l="0" t="0" r="0" b="0"/>
          <a:pathLst>
            <a:path>
              <a:moveTo>
                <a:pt x="0" y="45720"/>
              </a:moveTo>
              <a:lnTo>
                <a:pt x="392770"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94230" y="2078301"/>
        <a:ext cx="21168" cy="4233"/>
      </dsp:txXfrm>
    </dsp:sp>
    <dsp:sp modelId="{6EDD546E-47F4-42B3-AF60-5082CEA302EE}">
      <dsp:nvSpPr>
        <dsp:cNvPr id="0" name=""/>
        <dsp:cNvSpPr/>
      </dsp:nvSpPr>
      <dsp:spPr>
        <a:xfrm>
          <a:off x="5469485" y="1528195"/>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a:t>Retrieval and overlearning</a:t>
          </a:r>
          <a:endParaRPr lang="en-US" sz="1600" kern="1200"/>
        </a:p>
      </dsp:txBody>
      <dsp:txXfrm>
        <a:off x="5469485" y="1528195"/>
        <a:ext cx="1840743" cy="1104446"/>
      </dsp:txXfrm>
    </dsp:sp>
    <dsp:sp modelId="{0B413A44-EACB-4D1E-9BCC-D431B6815505}">
      <dsp:nvSpPr>
        <dsp:cNvPr id="0" name=""/>
        <dsp:cNvSpPr/>
      </dsp:nvSpPr>
      <dsp:spPr>
        <a:xfrm>
          <a:off x="1861628" y="2630841"/>
          <a:ext cx="6792343" cy="392770"/>
        </a:xfrm>
        <a:custGeom>
          <a:avLst/>
          <a:gdLst/>
          <a:ahLst/>
          <a:cxnLst/>
          <a:rect l="0" t="0" r="0" b="0"/>
          <a:pathLst>
            <a:path>
              <a:moveTo>
                <a:pt x="6792343" y="0"/>
              </a:moveTo>
              <a:lnTo>
                <a:pt x="6792343" y="213485"/>
              </a:lnTo>
              <a:lnTo>
                <a:pt x="0" y="213485"/>
              </a:lnTo>
              <a:lnTo>
                <a:pt x="0" y="39277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661" y="2825110"/>
        <a:ext cx="340276" cy="4233"/>
      </dsp:txXfrm>
    </dsp:sp>
    <dsp:sp modelId="{55AF8312-C1B5-494A-8FED-18BC3543F6AF}">
      <dsp:nvSpPr>
        <dsp:cNvPr id="0" name=""/>
        <dsp:cNvSpPr/>
      </dsp:nvSpPr>
      <dsp:spPr>
        <a:xfrm>
          <a:off x="7733599" y="1528195"/>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a:t>NCETM whole class teaching</a:t>
          </a:r>
          <a:endParaRPr lang="en-US" sz="1600" kern="1200"/>
        </a:p>
      </dsp:txBody>
      <dsp:txXfrm>
        <a:off x="7733599" y="1528195"/>
        <a:ext cx="1840743" cy="1104446"/>
      </dsp:txXfrm>
    </dsp:sp>
    <dsp:sp modelId="{366812D5-652F-4C36-A68F-3424945D727D}">
      <dsp:nvSpPr>
        <dsp:cNvPr id="0" name=""/>
        <dsp:cNvSpPr/>
      </dsp:nvSpPr>
      <dsp:spPr>
        <a:xfrm>
          <a:off x="2780200" y="3562515"/>
          <a:ext cx="392770" cy="91440"/>
        </a:xfrm>
        <a:custGeom>
          <a:avLst/>
          <a:gdLst/>
          <a:ahLst/>
          <a:cxnLst/>
          <a:rect l="0" t="0" r="0" b="0"/>
          <a:pathLst>
            <a:path>
              <a:moveTo>
                <a:pt x="0" y="45720"/>
              </a:moveTo>
              <a:lnTo>
                <a:pt x="392770"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6001" y="3606118"/>
        <a:ext cx="21168" cy="4233"/>
      </dsp:txXfrm>
    </dsp:sp>
    <dsp:sp modelId="{0FECC4C7-6AE7-4F1A-8C43-8DA5A884264B}">
      <dsp:nvSpPr>
        <dsp:cNvPr id="0" name=""/>
        <dsp:cNvSpPr/>
      </dsp:nvSpPr>
      <dsp:spPr>
        <a:xfrm>
          <a:off x="941256" y="3056012"/>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a:t>Manipulatives</a:t>
          </a:r>
          <a:endParaRPr lang="en-US" sz="1600" kern="1200"/>
        </a:p>
      </dsp:txBody>
      <dsp:txXfrm>
        <a:off x="941256" y="3056012"/>
        <a:ext cx="1840743" cy="1104446"/>
      </dsp:txXfrm>
    </dsp:sp>
    <dsp:sp modelId="{6E1CED6C-63B4-4C08-987B-7154233B2AA3}">
      <dsp:nvSpPr>
        <dsp:cNvPr id="0" name=""/>
        <dsp:cNvSpPr/>
      </dsp:nvSpPr>
      <dsp:spPr>
        <a:xfrm>
          <a:off x="5044314" y="3562515"/>
          <a:ext cx="392770" cy="91440"/>
        </a:xfrm>
        <a:custGeom>
          <a:avLst/>
          <a:gdLst/>
          <a:ahLst/>
          <a:cxnLst/>
          <a:rect l="0" t="0" r="0" b="0"/>
          <a:pathLst>
            <a:path>
              <a:moveTo>
                <a:pt x="0" y="45720"/>
              </a:moveTo>
              <a:lnTo>
                <a:pt x="392770"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0115" y="3606118"/>
        <a:ext cx="21168" cy="4233"/>
      </dsp:txXfrm>
    </dsp:sp>
    <dsp:sp modelId="{D733D479-5C25-4842-87E0-796A787947AB}">
      <dsp:nvSpPr>
        <dsp:cNvPr id="0" name=""/>
        <dsp:cNvSpPr/>
      </dsp:nvSpPr>
      <dsp:spPr>
        <a:xfrm>
          <a:off x="3205371" y="3056012"/>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a:t>Explicit instruction</a:t>
          </a:r>
          <a:endParaRPr lang="en-US" sz="1600" kern="1200"/>
        </a:p>
      </dsp:txBody>
      <dsp:txXfrm>
        <a:off x="3205371" y="3056012"/>
        <a:ext cx="1840743" cy="1104446"/>
      </dsp:txXfrm>
    </dsp:sp>
    <dsp:sp modelId="{0DC17BD2-6420-436B-943A-D40EFF8CD48C}">
      <dsp:nvSpPr>
        <dsp:cNvPr id="0" name=""/>
        <dsp:cNvSpPr/>
      </dsp:nvSpPr>
      <dsp:spPr>
        <a:xfrm>
          <a:off x="7308428" y="3562515"/>
          <a:ext cx="392770" cy="91440"/>
        </a:xfrm>
        <a:custGeom>
          <a:avLst/>
          <a:gdLst/>
          <a:ahLst/>
          <a:cxnLst/>
          <a:rect l="0" t="0" r="0" b="0"/>
          <a:pathLst>
            <a:path>
              <a:moveTo>
                <a:pt x="0" y="45720"/>
              </a:moveTo>
              <a:lnTo>
                <a:pt x="392770"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94230" y="3606118"/>
        <a:ext cx="21168" cy="4233"/>
      </dsp:txXfrm>
    </dsp:sp>
    <dsp:sp modelId="{FD61CCD6-8249-4CD8-B704-B17FC44F6605}">
      <dsp:nvSpPr>
        <dsp:cNvPr id="0" name=""/>
        <dsp:cNvSpPr/>
      </dsp:nvSpPr>
      <dsp:spPr>
        <a:xfrm>
          <a:off x="5469485" y="3056012"/>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a:t>Assistive tech</a:t>
          </a:r>
          <a:endParaRPr lang="en-US" sz="1600" kern="1200"/>
        </a:p>
      </dsp:txBody>
      <dsp:txXfrm>
        <a:off x="5469485" y="3056012"/>
        <a:ext cx="1840743" cy="1104446"/>
      </dsp:txXfrm>
    </dsp:sp>
    <dsp:sp modelId="{84FA2E54-83E1-4ED1-9ECB-AFF4DA0361C6}">
      <dsp:nvSpPr>
        <dsp:cNvPr id="0" name=""/>
        <dsp:cNvSpPr/>
      </dsp:nvSpPr>
      <dsp:spPr>
        <a:xfrm>
          <a:off x="7733599" y="3056012"/>
          <a:ext cx="1840743" cy="1104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98" tIns="94679" rIns="90198" bIns="94679" numCol="1" spcCol="1270" anchor="ctr" anchorCtr="0">
          <a:noAutofit/>
        </a:bodyPr>
        <a:lstStyle/>
        <a:p>
          <a:pPr marL="0" lvl="0" indent="0" algn="ctr" defTabSz="711200">
            <a:lnSpc>
              <a:spcPct val="90000"/>
            </a:lnSpc>
            <a:spcBef>
              <a:spcPct val="0"/>
            </a:spcBef>
            <a:spcAft>
              <a:spcPct val="35000"/>
            </a:spcAft>
            <a:buNone/>
          </a:pPr>
          <a:r>
            <a:rPr lang="en-GB" sz="1600" kern="1200" dirty="0"/>
            <a:t>Multisensory where possible</a:t>
          </a:r>
          <a:endParaRPr lang="en-US" sz="1600" kern="1200" dirty="0"/>
        </a:p>
      </dsp:txBody>
      <dsp:txXfrm>
        <a:off x="7733599" y="3056012"/>
        <a:ext cx="1840743" cy="1104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05536-9D25-415F-B9ED-B731DCD78579}">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b="1" kern="1200">
              <a:effectLst/>
              <a:latin typeface="Calibri" panose="020F0502020204030204" pitchFamily="34" charset="0"/>
              <a:ea typeface="Calibri" panose="020F0502020204030204" pitchFamily="34" charset="0"/>
              <a:cs typeface="Times New Roman" panose="02020603050405020304" pitchFamily="18" charset="0"/>
            </a:rPr>
            <a:t>Literacy</a:t>
          </a:r>
          <a:endParaRPr lang="en-GB" sz="40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39687"/>
        <a:ext cx="3286125" cy="1971675"/>
      </dsp:txXfrm>
    </dsp:sp>
    <dsp:sp modelId="{E1B7CF81-9CFE-493D-A2F7-F6F4E3A1F96C}">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effectLst/>
              <a:latin typeface="Calibri" panose="020F0502020204030204" pitchFamily="34" charset="0"/>
              <a:ea typeface="Calibri" panose="020F0502020204030204" pitchFamily="34" charset="0"/>
              <a:cs typeface="Times New Roman" panose="02020603050405020304" pitchFamily="18" charset="0"/>
            </a:rPr>
            <a:t>Nessy</a:t>
          </a:r>
        </a:p>
      </dsp:txBody>
      <dsp:txXfrm>
        <a:off x="3614737" y="39687"/>
        <a:ext cx="3286125" cy="1971675"/>
      </dsp:txXfrm>
    </dsp:sp>
    <dsp:sp modelId="{5C29AF3F-A6A9-4284-951A-0F89CDFAB682}">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effectLst/>
              <a:latin typeface="Calibri" panose="020F0502020204030204" pitchFamily="34" charset="0"/>
              <a:ea typeface="Calibri" panose="020F0502020204030204" pitchFamily="34" charset="0"/>
              <a:cs typeface="Times New Roman" panose="02020603050405020304" pitchFamily="18" charset="0"/>
            </a:rPr>
            <a:t>GPC precision grids</a:t>
          </a:r>
        </a:p>
      </dsp:txBody>
      <dsp:txXfrm>
        <a:off x="7229475" y="39687"/>
        <a:ext cx="3286125" cy="1971675"/>
      </dsp:txXfrm>
    </dsp:sp>
    <dsp:sp modelId="{13D92B65-807A-4376-B63C-7DE6135A3F1D}">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effectLst/>
              <a:latin typeface="Calibri" panose="020F0502020204030204" pitchFamily="34" charset="0"/>
              <a:ea typeface="Calibri" panose="020F0502020204030204" pitchFamily="34" charset="0"/>
              <a:cs typeface="Times New Roman" panose="02020603050405020304" pitchFamily="18" charset="0"/>
            </a:rPr>
            <a:t>1:1 Reading</a:t>
          </a:r>
        </a:p>
      </dsp:txBody>
      <dsp:txXfrm>
        <a:off x="0" y="2339975"/>
        <a:ext cx="3286125" cy="1971675"/>
      </dsp:txXfrm>
    </dsp:sp>
    <dsp:sp modelId="{0D17D750-AFD1-48A6-9A82-C83BCAE0974E}">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effectLst/>
              <a:latin typeface="Calibri" panose="020F0502020204030204" pitchFamily="34" charset="0"/>
              <a:ea typeface="Calibri" panose="020F0502020204030204" pitchFamily="34" charset="0"/>
              <a:cs typeface="Times New Roman" panose="02020603050405020304" pitchFamily="18" charset="0"/>
            </a:rPr>
            <a:t>Jelly and Bean and flashcards</a:t>
          </a:r>
        </a:p>
      </dsp:txBody>
      <dsp:txXfrm>
        <a:off x="3614737" y="2339975"/>
        <a:ext cx="3286125" cy="1971675"/>
      </dsp:txXfrm>
    </dsp:sp>
    <dsp:sp modelId="{99105FBA-7D98-4E69-BB8E-35C3522CA58C}">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effectLst/>
              <a:latin typeface="Calibri" panose="020F0502020204030204" pitchFamily="34" charset="0"/>
              <a:ea typeface="Calibri" panose="020F0502020204030204" pitchFamily="34" charset="0"/>
              <a:cs typeface="Times New Roman" panose="02020603050405020304" pitchFamily="18" charset="0"/>
            </a:rPr>
            <a:t>Phonics Essentials</a:t>
          </a:r>
        </a:p>
      </dsp:txBody>
      <dsp:txXfrm>
        <a:off x="7229475"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B9FDB-ECEE-4BA8-BF9B-D1D729ABE021}">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a:effectLst/>
              <a:latin typeface="Calibri" panose="020F0502020204030204" pitchFamily="34" charset="0"/>
              <a:ea typeface="Calibri" panose="020F0502020204030204" pitchFamily="34" charset="0"/>
              <a:cs typeface="Times New Roman" panose="02020603050405020304" pitchFamily="18" charset="0"/>
            </a:rPr>
            <a:t>Numeracy</a:t>
          </a:r>
          <a:endParaRPr lang="en-GB" sz="35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39687"/>
        <a:ext cx="3286125" cy="1971675"/>
      </dsp:txXfrm>
    </dsp:sp>
    <dsp:sp modelId="{A6D58DB0-E822-4AA8-AD74-47A1D884B949}">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effectLst/>
              <a:latin typeface="Calibri" panose="020F0502020204030204" pitchFamily="34" charset="0"/>
              <a:ea typeface="Calibri" panose="020F0502020204030204" pitchFamily="34" charset="0"/>
              <a:cs typeface="Times New Roman" panose="02020603050405020304" pitchFamily="18" charset="0"/>
            </a:rPr>
            <a:t>Number bonds recall</a:t>
          </a:r>
        </a:p>
      </dsp:txBody>
      <dsp:txXfrm>
        <a:off x="3614737" y="39687"/>
        <a:ext cx="3286125" cy="1971675"/>
      </dsp:txXfrm>
    </dsp:sp>
    <dsp:sp modelId="{8A9271D9-05C5-4746-9423-791A3940909A}">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effectLst/>
              <a:latin typeface="Calibri" panose="020F0502020204030204" pitchFamily="34" charset="0"/>
              <a:ea typeface="Calibri" panose="020F0502020204030204" pitchFamily="34" charset="0"/>
              <a:cs typeface="Times New Roman" panose="02020603050405020304" pitchFamily="18" charset="0"/>
            </a:rPr>
            <a:t>Subitise</a:t>
          </a:r>
        </a:p>
      </dsp:txBody>
      <dsp:txXfrm>
        <a:off x="7229475" y="39687"/>
        <a:ext cx="3286125" cy="1971675"/>
      </dsp:txXfrm>
    </dsp:sp>
    <dsp:sp modelId="{04F1A01E-799D-4F18-8E44-F87E02D81C2B}">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effectLst/>
              <a:latin typeface="Calibri" panose="020F0502020204030204" pitchFamily="34" charset="0"/>
              <a:ea typeface="Calibri" panose="020F0502020204030204" pitchFamily="34" charset="0"/>
              <a:cs typeface="Times New Roman" panose="02020603050405020304" pitchFamily="18" charset="0"/>
            </a:rPr>
            <a:t>Times tables- TTRS and recall intervention</a:t>
          </a:r>
        </a:p>
      </dsp:txBody>
      <dsp:txXfrm>
        <a:off x="0" y="2339975"/>
        <a:ext cx="3286125" cy="1971675"/>
      </dsp:txXfrm>
    </dsp:sp>
    <dsp:sp modelId="{9B046E9A-DFB7-448E-8548-6952308DA975}">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effectLst/>
              <a:latin typeface="Calibri" panose="020F0502020204030204" pitchFamily="34" charset="0"/>
              <a:ea typeface="Calibri" panose="020F0502020204030204" pitchFamily="34" charset="0"/>
              <a:cs typeface="Times New Roman" panose="02020603050405020304" pitchFamily="18" charset="0"/>
            </a:rPr>
            <a:t>Power of 2- 1:1</a:t>
          </a:r>
        </a:p>
        <a:p>
          <a:pPr marL="0" lvl="0" indent="0" algn="ctr" defTabSz="1555750">
            <a:lnSpc>
              <a:spcPct val="90000"/>
            </a:lnSpc>
            <a:spcBef>
              <a:spcPct val="0"/>
            </a:spcBef>
            <a:spcAft>
              <a:spcPct val="35000"/>
            </a:spcAft>
            <a:buNone/>
          </a:pPr>
          <a:r>
            <a:rPr lang="en-GB" sz="3500" kern="1200" dirty="0">
              <a:effectLst/>
              <a:latin typeface="Calibri" panose="020F0502020204030204" pitchFamily="34" charset="0"/>
              <a:ea typeface="Calibri" panose="020F0502020204030204" pitchFamily="34" charset="0"/>
              <a:cs typeface="Times New Roman" panose="02020603050405020304" pitchFamily="18" charset="0"/>
            </a:rPr>
            <a:t>Number Sense app</a:t>
          </a:r>
        </a:p>
      </dsp:txBody>
      <dsp:txXfrm>
        <a:off x="3614737" y="2339975"/>
        <a:ext cx="3286125" cy="1971675"/>
      </dsp:txXfrm>
    </dsp:sp>
    <dsp:sp modelId="{1220E194-0763-4654-A07F-3E1BA7CC7E55}">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effectLst/>
              <a:latin typeface="Calibri" panose="020F0502020204030204" pitchFamily="34" charset="0"/>
              <a:ea typeface="Calibri" panose="020F0502020204030204" pitchFamily="34" charset="0"/>
              <a:cs typeface="Times New Roman" panose="02020603050405020304" pitchFamily="18" charset="0"/>
            </a:rPr>
            <a:t>Flexible grouping- same day intervention</a:t>
          </a:r>
          <a:endParaRPr lang="en-GB" sz="3500" kern="1200"/>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C3337-3236-40BF-B186-94CC463007DD}">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b="1" kern="1200">
              <a:effectLst/>
              <a:latin typeface="Calibri" panose="020F0502020204030204" pitchFamily="34" charset="0"/>
              <a:ea typeface="Calibri" panose="020F0502020204030204" pitchFamily="34" charset="0"/>
              <a:cs typeface="Times New Roman" panose="02020603050405020304" pitchFamily="18" charset="0"/>
            </a:rPr>
            <a:t>Dyspraxia</a:t>
          </a:r>
          <a:endParaRPr lang="en-GB" sz="43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39687"/>
        <a:ext cx="3286125" cy="1971675"/>
      </dsp:txXfrm>
    </dsp:sp>
    <dsp:sp modelId="{CB825A48-263A-4B57-895A-AE0D68E7A679}">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effectLst/>
              <a:latin typeface="Calibri" panose="020F0502020204030204" pitchFamily="34" charset="0"/>
              <a:ea typeface="Calibri" panose="020F0502020204030204" pitchFamily="34" charset="0"/>
              <a:cs typeface="Times New Roman" panose="02020603050405020304" pitchFamily="18" charset="0"/>
            </a:rPr>
            <a:t>Typing and assistive tech</a:t>
          </a:r>
        </a:p>
      </dsp:txBody>
      <dsp:txXfrm>
        <a:off x="3614737" y="39687"/>
        <a:ext cx="3286125" cy="1971675"/>
      </dsp:txXfrm>
    </dsp:sp>
    <dsp:sp modelId="{BA0E2557-72AF-47D8-B101-2063D2441854}">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effectLst/>
              <a:latin typeface="Calibri" panose="020F0502020204030204" pitchFamily="34" charset="0"/>
              <a:ea typeface="Calibri" panose="020F0502020204030204" pitchFamily="34" charset="0"/>
              <a:cs typeface="Times New Roman" panose="02020603050405020304" pitchFamily="18" charset="0"/>
            </a:rPr>
            <a:t>Handwriting</a:t>
          </a:r>
        </a:p>
      </dsp:txBody>
      <dsp:txXfrm>
        <a:off x="7229475" y="39687"/>
        <a:ext cx="3286125" cy="1971675"/>
      </dsp:txXfrm>
    </dsp:sp>
    <dsp:sp modelId="{F7E804C9-C882-4F07-B288-7CD824968247}">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effectLst/>
              <a:latin typeface="Calibri" panose="020F0502020204030204" pitchFamily="34" charset="0"/>
              <a:ea typeface="Calibri" panose="020F0502020204030204" pitchFamily="34" charset="0"/>
              <a:cs typeface="Times New Roman" panose="02020603050405020304" pitchFamily="18" charset="0"/>
            </a:rPr>
            <a:t>Funky fingers</a:t>
          </a:r>
        </a:p>
      </dsp:txBody>
      <dsp:txXfrm>
        <a:off x="1807368" y="2339975"/>
        <a:ext cx="3286125" cy="1971675"/>
      </dsp:txXfrm>
    </dsp:sp>
    <dsp:sp modelId="{35EF894F-0C4C-40D3-8B0E-29BF8DE9C1DA}">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effectLst/>
              <a:latin typeface="Calibri" panose="020F0502020204030204" pitchFamily="34" charset="0"/>
              <a:ea typeface="Calibri" panose="020F0502020204030204" pitchFamily="34" charset="0"/>
              <a:cs typeface="Times New Roman" panose="02020603050405020304" pitchFamily="18" charset="0"/>
            </a:rPr>
            <a:t>Cook Kids</a:t>
          </a:r>
        </a:p>
      </dsp:txBody>
      <dsp:txXfrm>
        <a:off x="5422106" y="2339975"/>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6AFB4-F2FC-4D19-9B32-2D48884190BC}">
      <dsp:nvSpPr>
        <dsp:cNvPr id="0" name=""/>
        <dsp:cNvSpPr/>
      </dsp:nvSpPr>
      <dsp:spPr>
        <a:xfrm>
          <a:off x="56978" y="3314"/>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effectLst/>
              <a:latin typeface="Calibri" panose="020F0502020204030204" pitchFamily="34" charset="0"/>
              <a:ea typeface="Calibri" panose="020F0502020204030204" pitchFamily="34" charset="0"/>
              <a:cs typeface="Times New Roman" panose="02020603050405020304" pitchFamily="18" charset="0"/>
            </a:rPr>
            <a:t>Clear and explicit instructions</a:t>
          </a:r>
        </a:p>
      </dsp:txBody>
      <dsp:txXfrm>
        <a:off x="56978" y="3314"/>
        <a:ext cx="2036318" cy="1221790"/>
      </dsp:txXfrm>
    </dsp:sp>
    <dsp:sp modelId="{B3FBF0C0-D935-46CA-8B87-542996CEB203}">
      <dsp:nvSpPr>
        <dsp:cNvPr id="0" name=""/>
        <dsp:cNvSpPr/>
      </dsp:nvSpPr>
      <dsp:spPr>
        <a:xfrm>
          <a:off x="2296927" y="3314"/>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effectLst/>
              <a:latin typeface="Calibri" panose="020F0502020204030204" pitchFamily="34" charset="0"/>
              <a:ea typeface="Calibri" panose="020F0502020204030204" pitchFamily="34" charset="0"/>
              <a:cs typeface="Times New Roman" panose="02020603050405020304" pitchFamily="18" charset="0"/>
            </a:rPr>
            <a:t>Talking partners</a:t>
          </a:r>
        </a:p>
      </dsp:txBody>
      <dsp:txXfrm>
        <a:off x="2296927" y="3314"/>
        <a:ext cx="2036318" cy="1221790"/>
      </dsp:txXfrm>
    </dsp:sp>
    <dsp:sp modelId="{3DE88B85-0AC4-4F45-8EAC-D3F1F6716731}">
      <dsp:nvSpPr>
        <dsp:cNvPr id="0" name=""/>
        <dsp:cNvSpPr/>
      </dsp:nvSpPr>
      <dsp:spPr>
        <a:xfrm>
          <a:off x="4536877" y="3314"/>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effectLst/>
              <a:latin typeface="Calibri" panose="020F0502020204030204" pitchFamily="34" charset="0"/>
              <a:ea typeface="Calibri" panose="020F0502020204030204" pitchFamily="34" charset="0"/>
              <a:cs typeface="Times New Roman" panose="02020603050405020304" pitchFamily="18" charset="0"/>
            </a:rPr>
            <a:t>Modelling</a:t>
          </a:r>
        </a:p>
      </dsp:txBody>
      <dsp:txXfrm>
        <a:off x="4536877" y="3314"/>
        <a:ext cx="2036318" cy="1221790"/>
      </dsp:txXfrm>
    </dsp:sp>
    <dsp:sp modelId="{2E15CF6C-6C30-4187-A0C7-5E2FDF54BFAC}">
      <dsp:nvSpPr>
        <dsp:cNvPr id="0" name=""/>
        <dsp:cNvSpPr/>
      </dsp:nvSpPr>
      <dsp:spPr>
        <a:xfrm>
          <a:off x="56978" y="1428737"/>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effectLst/>
              <a:latin typeface="Calibri" panose="020F0502020204030204" pitchFamily="34" charset="0"/>
              <a:ea typeface="Calibri" panose="020F0502020204030204" pitchFamily="34" charset="0"/>
              <a:cs typeface="Times New Roman" panose="02020603050405020304" pitchFamily="18" charset="0"/>
            </a:rPr>
            <a:t>Whole class vocab reminders</a:t>
          </a:r>
        </a:p>
      </dsp:txBody>
      <dsp:txXfrm>
        <a:off x="56978" y="1428737"/>
        <a:ext cx="2036318" cy="1221790"/>
      </dsp:txXfrm>
    </dsp:sp>
    <dsp:sp modelId="{81CF40A5-0E9D-46D6-9605-A0EDC120652A}">
      <dsp:nvSpPr>
        <dsp:cNvPr id="0" name=""/>
        <dsp:cNvSpPr/>
      </dsp:nvSpPr>
      <dsp:spPr>
        <a:xfrm>
          <a:off x="2296927" y="1428737"/>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effectLst/>
              <a:latin typeface="Calibri" panose="020F0502020204030204" pitchFamily="34" charset="0"/>
              <a:ea typeface="Calibri" panose="020F0502020204030204" pitchFamily="34" charset="0"/>
              <a:cs typeface="Times New Roman" panose="02020603050405020304" pitchFamily="18" charset="0"/>
            </a:rPr>
            <a:t>Processing and thinking time</a:t>
          </a:r>
        </a:p>
      </dsp:txBody>
      <dsp:txXfrm>
        <a:off x="2296927" y="1428737"/>
        <a:ext cx="2036318" cy="1221790"/>
      </dsp:txXfrm>
    </dsp:sp>
    <dsp:sp modelId="{CEF84E65-C21B-46DD-A562-7EC0358B3B63}">
      <dsp:nvSpPr>
        <dsp:cNvPr id="0" name=""/>
        <dsp:cNvSpPr/>
      </dsp:nvSpPr>
      <dsp:spPr>
        <a:xfrm>
          <a:off x="4536877" y="1428737"/>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effectLst/>
              <a:latin typeface="Calibri" panose="020F0502020204030204" pitchFamily="34" charset="0"/>
              <a:ea typeface="Calibri" panose="020F0502020204030204" pitchFamily="34" charset="0"/>
              <a:cs typeface="Times New Roman" panose="02020603050405020304" pitchFamily="18" charset="0"/>
            </a:rPr>
            <a:t>Thinking frames and Metacognition (plan-monitor-evaluate)</a:t>
          </a:r>
        </a:p>
      </dsp:txBody>
      <dsp:txXfrm>
        <a:off x="4536877" y="1428737"/>
        <a:ext cx="2036318" cy="1221790"/>
      </dsp:txXfrm>
    </dsp:sp>
    <dsp:sp modelId="{02EC49E6-2CC8-468D-B80D-4E7B60712080}">
      <dsp:nvSpPr>
        <dsp:cNvPr id="0" name=""/>
        <dsp:cNvSpPr/>
      </dsp:nvSpPr>
      <dsp:spPr>
        <a:xfrm>
          <a:off x="56978" y="2854159"/>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effectLst/>
              <a:latin typeface="Calibri" panose="020F0502020204030204" pitchFamily="34" charset="0"/>
              <a:ea typeface="Calibri" panose="020F0502020204030204" pitchFamily="34" charset="0"/>
              <a:cs typeface="Times New Roman" panose="02020603050405020304" pitchFamily="18" charset="0"/>
            </a:rPr>
            <a:t>Visual Timetable</a:t>
          </a:r>
        </a:p>
      </dsp:txBody>
      <dsp:txXfrm>
        <a:off x="56978" y="2854159"/>
        <a:ext cx="2036318" cy="1221790"/>
      </dsp:txXfrm>
    </dsp:sp>
    <dsp:sp modelId="{BCEBB97A-44F5-4B59-9211-884221AD3ECD}">
      <dsp:nvSpPr>
        <dsp:cNvPr id="0" name=""/>
        <dsp:cNvSpPr/>
      </dsp:nvSpPr>
      <dsp:spPr>
        <a:xfrm>
          <a:off x="2296927" y="2854159"/>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effectLst/>
              <a:latin typeface="Calibri" panose="020F0502020204030204" pitchFamily="34" charset="0"/>
              <a:ea typeface="Calibri" panose="020F0502020204030204" pitchFamily="34" charset="0"/>
              <a:cs typeface="Times New Roman" panose="02020603050405020304" pitchFamily="18" charset="0"/>
            </a:rPr>
            <a:t>Visuals</a:t>
          </a:r>
        </a:p>
      </dsp:txBody>
      <dsp:txXfrm>
        <a:off x="2296927" y="2854159"/>
        <a:ext cx="2036318" cy="1221790"/>
      </dsp:txXfrm>
    </dsp:sp>
    <dsp:sp modelId="{4A2A880E-4360-425B-B264-82B507D41D27}">
      <dsp:nvSpPr>
        <dsp:cNvPr id="0" name=""/>
        <dsp:cNvSpPr/>
      </dsp:nvSpPr>
      <dsp:spPr>
        <a:xfrm>
          <a:off x="4536877" y="2854159"/>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effectLst/>
              <a:latin typeface="Calibri" panose="020F0502020204030204" pitchFamily="34" charset="0"/>
              <a:ea typeface="Calibri" panose="020F0502020204030204" pitchFamily="34" charset="0"/>
              <a:cs typeface="Times New Roman" panose="02020603050405020304" pitchFamily="18" charset="0"/>
            </a:rPr>
            <a:t>Calm approach and aiming to help regulate</a:t>
          </a:r>
        </a:p>
      </dsp:txBody>
      <dsp:txXfrm>
        <a:off x="4536877" y="2854159"/>
        <a:ext cx="2036318" cy="1221790"/>
      </dsp:txXfrm>
    </dsp:sp>
    <dsp:sp modelId="{204A2867-3DE9-44B8-9E10-0D92FEEECD9D}">
      <dsp:nvSpPr>
        <dsp:cNvPr id="0" name=""/>
        <dsp:cNvSpPr/>
      </dsp:nvSpPr>
      <dsp:spPr>
        <a:xfrm>
          <a:off x="56978" y="4279582"/>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effectLst/>
              <a:latin typeface="Calibri" panose="020F0502020204030204" pitchFamily="34" charset="0"/>
              <a:ea typeface="Calibri" panose="020F0502020204030204" pitchFamily="34" charset="0"/>
              <a:cs typeface="Times New Roman" panose="02020603050405020304" pitchFamily="18" charset="0"/>
            </a:rPr>
            <a:t>Now and Next Board</a:t>
          </a:r>
        </a:p>
      </dsp:txBody>
      <dsp:txXfrm>
        <a:off x="56978" y="4279582"/>
        <a:ext cx="2036318" cy="1221790"/>
      </dsp:txXfrm>
    </dsp:sp>
    <dsp:sp modelId="{27674F5D-9E43-4D3B-9D4B-ABE7BA88F18B}">
      <dsp:nvSpPr>
        <dsp:cNvPr id="0" name=""/>
        <dsp:cNvSpPr/>
      </dsp:nvSpPr>
      <dsp:spPr>
        <a:xfrm>
          <a:off x="2296927" y="4279582"/>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Makaton</a:t>
          </a:r>
        </a:p>
      </dsp:txBody>
      <dsp:txXfrm>
        <a:off x="2296927" y="4279582"/>
        <a:ext cx="2036318" cy="1221790"/>
      </dsp:txXfrm>
    </dsp:sp>
    <dsp:sp modelId="{3BD7C020-88C3-4910-BC78-E283B4E342FD}">
      <dsp:nvSpPr>
        <dsp:cNvPr id="0" name=""/>
        <dsp:cNvSpPr/>
      </dsp:nvSpPr>
      <dsp:spPr>
        <a:xfrm>
          <a:off x="4536877" y="4279582"/>
          <a:ext cx="2036318" cy="1221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Attention Bucket approach</a:t>
          </a:r>
        </a:p>
      </dsp:txBody>
      <dsp:txXfrm>
        <a:off x="4536877" y="4279582"/>
        <a:ext cx="2036318" cy="1221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76AFF-0B54-40CA-B408-4113CA6C6D9E}">
      <dsp:nvSpPr>
        <dsp:cNvPr id="0" name=""/>
        <dsp:cNvSpPr/>
      </dsp:nvSpPr>
      <dsp:spPr>
        <a:xfrm>
          <a:off x="641" y="249240"/>
          <a:ext cx="2503103" cy="15018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effectLst/>
              <a:latin typeface="Calibri" panose="020F0502020204030204" pitchFamily="34" charset="0"/>
              <a:ea typeface="Calibri" panose="020F0502020204030204" pitchFamily="34" charset="0"/>
              <a:cs typeface="Times New Roman" panose="02020603050405020304" pitchFamily="18" charset="0"/>
            </a:rPr>
            <a:t>1:1 speech and language therapy</a:t>
          </a:r>
        </a:p>
      </dsp:txBody>
      <dsp:txXfrm>
        <a:off x="641" y="249240"/>
        <a:ext cx="2503103" cy="1501861"/>
      </dsp:txXfrm>
    </dsp:sp>
    <dsp:sp modelId="{D0309B14-1E52-46B6-A037-A20748429150}">
      <dsp:nvSpPr>
        <dsp:cNvPr id="0" name=""/>
        <dsp:cNvSpPr/>
      </dsp:nvSpPr>
      <dsp:spPr>
        <a:xfrm>
          <a:off x="2754055" y="249240"/>
          <a:ext cx="2503103" cy="15018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effectLst/>
              <a:latin typeface="Calibri" panose="020F0502020204030204" pitchFamily="34" charset="0"/>
              <a:ea typeface="Calibri" panose="020F0502020204030204" pitchFamily="34" charset="0"/>
              <a:cs typeface="Times New Roman" panose="02020603050405020304" pitchFamily="18" charset="0"/>
            </a:rPr>
            <a:t>ELSA for social communication</a:t>
          </a:r>
        </a:p>
      </dsp:txBody>
      <dsp:txXfrm>
        <a:off x="2754055" y="249240"/>
        <a:ext cx="2503103" cy="1501861"/>
      </dsp:txXfrm>
    </dsp:sp>
    <dsp:sp modelId="{51ABE309-0D0F-4A6C-B15F-C7840D66C1DC}">
      <dsp:nvSpPr>
        <dsp:cNvPr id="0" name=""/>
        <dsp:cNvSpPr/>
      </dsp:nvSpPr>
      <dsp:spPr>
        <a:xfrm>
          <a:off x="641" y="2001413"/>
          <a:ext cx="2503103" cy="15018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effectLst/>
              <a:latin typeface="Calibri" panose="020F0502020204030204" pitchFamily="34" charset="0"/>
              <a:ea typeface="Calibri" panose="020F0502020204030204" pitchFamily="34" charset="0"/>
              <a:cs typeface="Times New Roman" panose="02020603050405020304" pitchFamily="18" charset="0"/>
            </a:rPr>
            <a:t>Free pass to an adult to help deregulate during unstructured time</a:t>
          </a:r>
        </a:p>
      </dsp:txBody>
      <dsp:txXfrm>
        <a:off x="641" y="2001413"/>
        <a:ext cx="2503103" cy="1501861"/>
      </dsp:txXfrm>
    </dsp:sp>
    <dsp:sp modelId="{EBDE3924-994C-4DA2-BC09-FA825566FC75}">
      <dsp:nvSpPr>
        <dsp:cNvPr id="0" name=""/>
        <dsp:cNvSpPr/>
      </dsp:nvSpPr>
      <dsp:spPr>
        <a:xfrm>
          <a:off x="2754055" y="2001413"/>
          <a:ext cx="2503103" cy="15018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effectLst/>
              <a:latin typeface="Calibri" panose="020F0502020204030204" pitchFamily="34" charset="0"/>
              <a:ea typeface="Calibri" panose="020F0502020204030204" pitchFamily="34" charset="0"/>
              <a:cs typeface="Times New Roman" panose="02020603050405020304" pitchFamily="18" charset="0"/>
            </a:rPr>
            <a:t>Colourful Semantics</a:t>
          </a:r>
        </a:p>
      </dsp:txBody>
      <dsp:txXfrm>
        <a:off x="2754055" y="2001413"/>
        <a:ext cx="2503103" cy="1501861"/>
      </dsp:txXfrm>
    </dsp:sp>
    <dsp:sp modelId="{5A8C1123-6D9D-4CFB-8F01-AA27E91BE14B}">
      <dsp:nvSpPr>
        <dsp:cNvPr id="0" name=""/>
        <dsp:cNvSpPr/>
      </dsp:nvSpPr>
      <dsp:spPr>
        <a:xfrm>
          <a:off x="641" y="3753585"/>
          <a:ext cx="2503103" cy="15018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effectLst/>
              <a:latin typeface="Calibri" panose="020F0502020204030204" pitchFamily="34" charset="0"/>
              <a:ea typeface="Calibri" panose="020F0502020204030204" pitchFamily="34" charset="0"/>
              <a:cs typeface="Times New Roman" panose="02020603050405020304" pitchFamily="18" charset="0"/>
            </a:rPr>
            <a:t>Zones of Regulation</a:t>
          </a:r>
        </a:p>
      </dsp:txBody>
      <dsp:txXfrm>
        <a:off x="641" y="3753585"/>
        <a:ext cx="2503103" cy="1501861"/>
      </dsp:txXfrm>
    </dsp:sp>
    <dsp:sp modelId="{01A404C8-D048-4122-8DBF-F4B61ABEEE5C}">
      <dsp:nvSpPr>
        <dsp:cNvPr id="0" name=""/>
        <dsp:cNvSpPr/>
      </dsp:nvSpPr>
      <dsp:spPr>
        <a:xfrm>
          <a:off x="2754055" y="3753585"/>
          <a:ext cx="2503103" cy="15018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err="1">
              <a:effectLst/>
              <a:latin typeface="Calibri" panose="020F0502020204030204" pitchFamily="34" charset="0"/>
              <a:ea typeface="Calibri" panose="020F0502020204030204" pitchFamily="34" charset="0"/>
              <a:cs typeface="Times New Roman" panose="02020603050405020304" pitchFamily="18" charset="0"/>
            </a:rPr>
            <a:t>Talkboost</a:t>
          </a:r>
          <a:endParaRPr lang="en-GB" sz="2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754055" y="3753585"/>
        <a:ext cx="2503103" cy="15018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B9BB9-852F-4E02-B3B1-9340F361E4E9}">
      <dsp:nvSpPr>
        <dsp:cNvPr id="0" name=""/>
        <dsp:cNvSpPr/>
      </dsp:nvSpPr>
      <dsp:spPr>
        <a:xfrm>
          <a:off x="582645" y="1178"/>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ea typeface="Calibri" panose="020F0502020204030204" pitchFamily="34" charset="0"/>
              <a:cs typeface="Times New Roman" panose="02020603050405020304" pitchFamily="18" charset="0"/>
            </a:rPr>
            <a:t>Movement break- </a:t>
          </a:r>
          <a:r>
            <a:rPr lang="en-GB" sz="2000" kern="12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000" kern="1200" dirty="0">
              <a:effectLst/>
              <a:latin typeface="Calibri" panose="020F0502020204030204" pitchFamily="34" charset="0"/>
              <a:ea typeface="Calibri" panose="020F0502020204030204" pitchFamily="34" charset="0"/>
              <a:cs typeface="Times New Roman" panose="02020603050405020304" pitchFamily="18" charset="0"/>
            </a:rPr>
            <a:t> special jobs and heavy work</a:t>
          </a:r>
        </a:p>
      </dsp:txBody>
      <dsp:txXfrm>
        <a:off x="582645" y="1178"/>
        <a:ext cx="2174490" cy="1304694"/>
      </dsp:txXfrm>
    </dsp:sp>
    <dsp:sp modelId="{63FE4766-B11D-4F1C-9669-EB1E5C329115}">
      <dsp:nvSpPr>
        <dsp:cNvPr id="0" name=""/>
        <dsp:cNvSpPr/>
      </dsp:nvSpPr>
      <dsp:spPr>
        <a:xfrm>
          <a:off x="2974584" y="1178"/>
          <a:ext cx="2174490" cy="1304694"/>
        </a:xfrm>
        <a:prstGeom prst="rect">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effectLst/>
              <a:latin typeface="Calibri" panose="020F0502020204030204" pitchFamily="34" charset="0"/>
              <a:ea typeface="Calibri" panose="020F0502020204030204" pitchFamily="34" charset="0"/>
              <a:cs typeface="Times New Roman" panose="02020603050405020304" pitchFamily="18" charset="0"/>
            </a:rPr>
            <a:t>Chunking of unsupervised time</a:t>
          </a:r>
        </a:p>
      </dsp:txBody>
      <dsp:txXfrm>
        <a:off x="2974584" y="1178"/>
        <a:ext cx="2174490" cy="1304694"/>
      </dsp:txXfrm>
    </dsp:sp>
    <dsp:sp modelId="{F809B6DD-347A-4FED-B33C-C4D504B867CA}">
      <dsp:nvSpPr>
        <dsp:cNvPr id="0" name=""/>
        <dsp:cNvSpPr/>
      </dsp:nvSpPr>
      <dsp:spPr>
        <a:xfrm>
          <a:off x="5366524" y="1178"/>
          <a:ext cx="2174490" cy="1304694"/>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effectLst/>
              <a:latin typeface="Calibri" panose="020F0502020204030204" pitchFamily="34" charset="0"/>
              <a:ea typeface="Calibri" panose="020F0502020204030204" pitchFamily="34" charset="0"/>
              <a:cs typeface="Times New Roman" panose="02020603050405020304" pitchFamily="18" charset="0"/>
            </a:rPr>
            <a:t>Special jobs and roles</a:t>
          </a:r>
        </a:p>
      </dsp:txBody>
      <dsp:txXfrm>
        <a:off x="5366524" y="1178"/>
        <a:ext cx="2174490" cy="1304694"/>
      </dsp:txXfrm>
    </dsp:sp>
    <dsp:sp modelId="{10AC922C-0F76-4CF6-81D9-5B2A8DD0427D}">
      <dsp:nvSpPr>
        <dsp:cNvPr id="0" name=""/>
        <dsp:cNvSpPr/>
      </dsp:nvSpPr>
      <dsp:spPr>
        <a:xfrm>
          <a:off x="7758464" y="1178"/>
          <a:ext cx="2174490" cy="1304694"/>
        </a:xfrm>
        <a:prstGeom prst="rect">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effectLst/>
              <a:latin typeface="Calibri" panose="020F0502020204030204" pitchFamily="34" charset="0"/>
              <a:ea typeface="Calibri" panose="020F0502020204030204" pitchFamily="34" charset="0"/>
              <a:cs typeface="Times New Roman" panose="02020603050405020304" pitchFamily="18" charset="0"/>
            </a:rPr>
            <a:t>Prompting</a:t>
          </a:r>
        </a:p>
      </dsp:txBody>
      <dsp:txXfrm>
        <a:off x="7758464" y="1178"/>
        <a:ext cx="2174490" cy="1304694"/>
      </dsp:txXfrm>
    </dsp:sp>
    <dsp:sp modelId="{A89A6001-1F63-4F43-83C5-C8C9D1FCBBF9}">
      <dsp:nvSpPr>
        <dsp:cNvPr id="0" name=""/>
        <dsp:cNvSpPr/>
      </dsp:nvSpPr>
      <dsp:spPr>
        <a:xfrm>
          <a:off x="582645" y="1523321"/>
          <a:ext cx="2174490" cy="1304694"/>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effectLst/>
              <a:latin typeface="Calibri" panose="020F0502020204030204" pitchFamily="34" charset="0"/>
              <a:ea typeface="Calibri" panose="020F0502020204030204" pitchFamily="34" charset="0"/>
              <a:cs typeface="Times New Roman" panose="02020603050405020304" pitchFamily="18" charset="0"/>
            </a:rPr>
            <a:t>Calm approach and aiming to help regulate</a:t>
          </a:r>
        </a:p>
      </dsp:txBody>
      <dsp:txXfrm>
        <a:off x="582645" y="1523321"/>
        <a:ext cx="2174490" cy="1304694"/>
      </dsp:txXfrm>
    </dsp:sp>
    <dsp:sp modelId="{06C555E7-3600-47B7-A997-AB2712132D04}">
      <dsp:nvSpPr>
        <dsp:cNvPr id="0" name=""/>
        <dsp:cNvSpPr/>
      </dsp:nvSpPr>
      <dsp:spPr>
        <a:xfrm>
          <a:off x="2974584" y="1523321"/>
          <a:ext cx="2174490" cy="130469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effectLst/>
              <a:latin typeface="Calibri" panose="020F0502020204030204" pitchFamily="34" charset="0"/>
              <a:ea typeface="Calibri" panose="020F0502020204030204" pitchFamily="34" charset="0"/>
              <a:cs typeface="Times New Roman" panose="02020603050405020304" pitchFamily="18" charset="0"/>
            </a:rPr>
            <a:t>‘marvelous mistakes’</a:t>
          </a:r>
        </a:p>
      </dsp:txBody>
      <dsp:txXfrm>
        <a:off x="2974584" y="1523321"/>
        <a:ext cx="2174490" cy="1304694"/>
      </dsp:txXfrm>
    </dsp:sp>
    <dsp:sp modelId="{93E22CF3-3F34-40C5-BAFF-AE61D64B56D9}">
      <dsp:nvSpPr>
        <dsp:cNvPr id="0" name=""/>
        <dsp:cNvSpPr/>
      </dsp:nvSpPr>
      <dsp:spPr>
        <a:xfrm>
          <a:off x="5366524" y="1523321"/>
          <a:ext cx="2174490" cy="1304694"/>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effectLst/>
              <a:latin typeface="Calibri" panose="020F0502020204030204" pitchFamily="34" charset="0"/>
              <a:ea typeface="Calibri" panose="020F0502020204030204" pitchFamily="34" charset="0"/>
              <a:cs typeface="Times New Roman" panose="02020603050405020304" pitchFamily="18" charset="0"/>
            </a:rPr>
            <a:t>Awareness of cognitive load</a:t>
          </a:r>
        </a:p>
      </dsp:txBody>
      <dsp:txXfrm>
        <a:off x="5366524" y="1523321"/>
        <a:ext cx="2174490" cy="1304694"/>
      </dsp:txXfrm>
    </dsp:sp>
    <dsp:sp modelId="{B72247A1-F3D0-43A6-96FF-2A1382A5BABC}">
      <dsp:nvSpPr>
        <dsp:cNvPr id="0" name=""/>
        <dsp:cNvSpPr/>
      </dsp:nvSpPr>
      <dsp:spPr>
        <a:xfrm>
          <a:off x="7758464" y="1523321"/>
          <a:ext cx="2174490" cy="1304694"/>
        </a:xfrm>
        <a:prstGeom prst="rect">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effectLst/>
              <a:latin typeface="Calibri" panose="020F0502020204030204" pitchFamily="34" charset="0"/>
              <a:ea typeface="Calibri" panose="020F0502020204030204" pitchFamily="34" charset="0"/>
              <a:cs typeface="Times New Roman" panose="02020603050405020304" pitchFamily="18" charset="0"/>
            </a:rPr>
            <a:t>Thinking Frames and metacognition (plan-monitor-evaluate)</a:t>
          </a:r>
        </a:p>
      </dsp:txBody>
      <dsp:txXfrm>
        <a:off x="7758464" y="1523321"/>
        <a:ext cx="2174490" cy="1304694"/>
      </dsp:txXfrm>
    </dsp:sp>
    <dsp:sp modelId="{08732A4A-7B24-4289-93EC-B3D0BF44D5EE}">
      <dsp:nvSpPr>
        <dsp:cNvPr id="0" name=""/>
        <dsp:cNvSpPr/>
      </dsp:nvSpPr>
      <dsp:spPr>
        <a:xfrm>
          <a:off x="1778615" y="3045465"/>
          <a:ext cx="2174490" cy="1304694"/>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Calibri" panose="020F0502020204030204" pitchFamily="34" charset="0"/>
              <a:ea typeface="Calibri" panose="020F0502020204030204" pitchFamily="34" charset="0"/>
              <a:cs typeface="Times New Roman" panose="02020603050405020304" pitchFamily="18" charset="0"/>
            </a:rPr>
            <a:t>Visuals</a:t>
          </a:r>
        </a:p>
      </dsp:txBody>
      <dsp:txXfrm>
        <a:off x="1778615" y="3045465"/>
        <a:ext cx="2174490" cy="1304694"/>
      </dsp:txXfrm>
    </dsp:sp>
    <dsp:sp modelId="{C7587DE6-B9AB-48CD-8354-C99E3EEDB809}">
      <dsp:nvSpPr>
        <dsp:cNvPr id="0" name=""/>
        <dsp:cNvSpPr/>
      </dsp:nvSpPr>
      <dsp:spPr>
        <a:xfrm>
          <a:off x="4170554" y="3045465"/>
          <a:ext cx="2174490" cy="1304694"/>
        </a:xfrm>
        <a:prstGeom prst="rect">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Key trusted adult</a:t>
          </a:r>
        </a:p>
      </dsp:txBody>
      <dsp:txXfrm>
        <a:off x="4170554" y="3045465"/>
        <a:ext cx="2174490" cy="1304694"/>
      </dsp:txXfrm>
    </dsp:sp>
    <dsp:sp modelId="{ABD3E47C-4D65-4CE4-BA68-39C8D29319E0}">
      <dsp:nvSpPr>
        <dsp:cNvPr id="0" name=""/>
        <dsp:cNvSpPr/>
      </dsp:nvSpPr>
      <dsp:spPr>
        <a:xfrm>
          <a:off x="6562494" y="3045465"/>
          <a:ext cx="2174490" cy="130469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Personalised curriculum to transition</a:t>
          </a:r>
        </a:p>
      </dsp:txBody>
      <dsp:txXfrm>
        <a:off x="656249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90720B5-6492-4E82-A67C-2EFAF8BC86C2}" type="datetimeFigureOut">
              <a:rPr lang="en-GB" smtClean="0"/>
              <a:t>12/03/2024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57C113C-DD28-423E-BEFC-6D63C6546AF0}" type="slidenum">
              <a:rPr lang="en-GB" smtClean="0"/>
              <a:t>‹#›</a:t>
            </a:fld>
            <a:endParaRPr lang="en-GB"/>
          </a:p>
        </p:txBody>
      </p:sp>
    </p:spTree>
    <p:extLst>
      <p:ext uri="{BB962C8B-B14F-4D97-AF65-F5344CB8AC3E}">
        <p14:creationId xmlns:p14="http://schemas.microsoft.com/office/powerpoint/2010/main" val="142709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All data up to date as of 11.03.24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GB" sz="12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812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All data up to date as of 11.03.24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GB" sz="12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95413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All data up to date as of 11.03.24</a:t>
            </a:r>
          </a:p>
          <a:p>
            <a:endParaRPr lang="en-GB" dirty="0"/>
          </a:p>
        </p:txBody>
      </p:sp>
      <p:sp>
        <p:nvSpPr>
          <p:cNvPr id="4" name="Slide Number Placeholder 3"/>
          <p:cNvSpPr>
            <a:spLocks noGrp="1"/>
          </p:cNvSpPr>
          <p:nvPr>
            <p:ph type="sldNum" sz="quarter" idx="5"/>
          </p:nvPr>
        </p:nvSpPr>
        <p:spPr/>
        <p:txBody>
          <a:bodyPr/>
          <a:lstStyle/>
          <a:p>
            <a:fld id="{D57C113C-DD28-423E-BEFC-6D63C6546AF0}" type="slidenum">
              <a:rPr lang="en-GB" smtClean="0"/>
              <a:t>8</a:t>
            </a:fld>
            <a:endParaRPr lang="en-GB"/>
          </a:p>
        </p:txBody>
      </p:sp>
    </p:spTree>
    <p:extLst>
      <p:ext uri="{BB962C8B-B14F-4D97-AF65-F5344CB8AC3E}">
        <p14:creationId xmlns:p14="http://schemas.microsoft.com/office/powerpoint/2010/main" val="153905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data up to date as of 11.03.24</a:t>
            </a:r>
          </a:p>
        </p:txBody>
      </p:sp>
      <p:sp>
        <p:nvSpPr>
          <p:cNvPr id="4" name="Slide Number Placeholder 3"/>
          <p:cNvSpPr>
            <a:spLocks noGrp="1"/>
          </p:cNvSpPr>
          <p:nvPr>
            <p:ph type="sldNum" sz="quarter" idx="5"/>
          </p:nvPr>
        </p:nvSpPr>
        <p:spPr/>
        <p:txBody>
          <a:bodyPr/>
          <a:lstStyle/>
          <a:p>
            <a:fld id="{D57C113C-DD28-423E-BEFC-6D63C6546AF0}" type="slidenum">
              <a:rPr lang="en-GB" smtClean="0"/>
              <a:t>9</a:t>
            </a:fld>
            <a:endParaRPr lang="en-GB"/>
          </a:p>
        </p:txBody>
      </p:sp>
    </p:spTree>
    <p:extLst>
      <p:ext uri="{BB962C8B-B14F-4D97-AF65-F5344CB8AC3E}">
        <p14:creationId xmlns:p14="http://schemas.microsoft.com/office/powerpoint/2010/main" val="57038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EEF Summary of Recommendations for SEN in the mainstream primary school- 1. ready, respect, safe, training to calm and deregulate, encouraged to learn from ‘marvellous mistakes’. PCP, pupil progress, screeners, informal discussion.- staff and pupil voice 3. SEE charts for QFT with each need. 4. flexible groupings </a:t>
            </a:r>
            <a:r>
              <a:rPr lang="en-GB" dirty="0" err="1"/>
              <a:t>eg</a:t>
            </a:r>
            <a:r>
              <a:rPr lang="en-GB" dirty="0"/>
              <a:t> for same day intervention in all classes in maths, use of verbal feedback, 5. mainly keep in same class- able to do live marking as they watch teaching input etc</a:t>
            </a:r>
          </a:p>
        </p:txBody>
      </p:sp>
      <p:sp>
        <p:nvSpPr>
          <p:cNvPr id="4" name="Slide Number Placeholder 3"/>
          <p:cNvSpPr>
            <a:spLocks noGrp="1"/>
          </p:cNvSpPr>
          <p:nvPr>
            <p:ph type="sldNum" sz="quarter" idx="5"/>
          </p:nvPr>
        </p:nvSpPr>
        <p:spPr/>
        <p:txBody>
          <a:bodyPr/>
          <a:lstStyle/>
          <a:p>
            <a:fld id="{D57C113C-DD28-423E-BEFC-6D63C6546AF0}" type="slidenum">
              <a:rPr lang="en-GB" smtClean="0"/>
              <a:t>12</a:t>
            </a:fld>
            <a:endParaRPr lang="en-GB"/>
          </a:p>
        </p:txBody>
      </p:sp>
    </p:spTree>
    <p:extLst>
      <p:ext uri="{BB962C8B-B14F-4D97-AF65-F5344CB8AC3E}">
        <p14:creationId xmlns:p14="http://schemas.microsoft.com/office/powerpoint/2010/main" val="14781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EEF – 5 a day recommendations for QFT for SEN children. 1. explicit instruction – often going to child to check on track, individually prompted as needed, interventions in small flexible groups around misconceptions </a:t>
            </a:r>
            <a:r>
              <a:rPr lang="en-GB" dirty="0" err="1"/>
              <a:t>eg</a:t>
            </a:r>
            <a:r>
              <a:rPr lang="en-GB" dirty="0"/>
              <a:t> in maths  </a:t>
            </a:r>
            <a:r>
              <a:rPr lang="en-GB" dirty="0" err="1"/>
              <a:t>eg</a:t>
            </a:r>
            <a:r>
              <a:rPr lang="en-GB" dirty="0"/>
              <a:t> for 5-10 mins often small group same day intervention and live marking- </a:t>
            </a:r>
            <a:r>
              <a:rPr lang="en-GB" dirty="0" err="1"/>
              <a:t>activitating</a:t>
            </a:r>
            <a:r>
              <a:rPr lang="en-GB" dirty="0"/>
              <a:t> prior knowledge </a:t>
            </a:r>
            <a:r>
              <a:rPr lang="en-GB" dirty="0" err="1"/>
              <a:t>eg</a:t>
            </a:r>
            <a:r>
              <a:rPr lang="en-GB" dirty="0"/>
              <a:t> with history threads using artifact regularly , trips based around our learning </a:t>
            </a:r>
            <a:r>
              <a:rPr lang="en-GB" dirty="0" err="1"/>
              <a:t>eg</a:t>
            </a:r>
            <a:r>
              <a:rPr lang="en-GB" dirty="0"/>
              <a:t> stone age trip 2. cognitive and metacognitive strategies- thinking frames- introducing- teaching children to plan- monitor-evaluate. Retrieval and pop quiz, revisiting vocab in each year , modelling input and then moving away to independent tasks </a:t>
            </a:r>
            <a:r>
              <a:rPr lang="en-GB" dirty="0" err="1"/>
              <a:t>eg</a:t>
            </a:r>
            <a:r>
              <a:rPr lang="en-GB" dirty="0"/>
              <a:t> in maths Y5 observed in </a:t>
            </a:r>
            <a:r>
              <a:rPr lang="en-GB" dirty="0" err="1"/>
              <a:t>Stiperstones</a:t>
            </a:r>
            <a:r>
              <a:rPr lang="en-GB" dirty="0"/>
              <a:t> as group near whiteboard then move to independent task- scaffolded on google chrome </a:t>
            </a:r>
            <a:r>
              <a:rPr lang="en-GB" dirty="0" err="1"/>
              <a:t>bookeg</a:t>
            </a:r>
            <a:r>
              <a:rPr lang="en-GB" dirty="0"/>
              <a:t> visual- artifacts 3. </a:t>
            </a:r>
            <a:r>
              <a:rPr lang="en-GB" dirty="0" err="1"/>
              <a:t>eg</a:t>
            </a:r>
            <a:r>
              <a:rPr lang="en-GB" dirty="0"/>
              <a:t> maths scaffolding- lots of visual representations- 5. Google Chrome as main way of working, smartboard- whiteboard maths have base 10 on tech, </a:t>
            </a:r>
          </a:p>
        </p:txBody>
      </p:sp>
      <p:sp>
        <p:nvSpPr>
          <p:cNvPr id="4" name="Slide Number Placeholder 3"/>
          <p:cNvSpPr>
            <a:spLocks noGrp="1"/>
          </p:cNvSpPr>
          <p:nvPr>
            <p:ph type="sldNum" sz="quarter" idx="5"/>
          </p:nvPr>
        </p:nvSpPr>
        <p:spPr/>
        <p:txBody>
          <a:bodyPr/>
          <a:lstStyle/>
          <a:p>
            <a:fld id="{D57C113C-DD28-423E-BEFC-6D63C6546AF0}" type="slidenum">
              <a:rPr lang="en-GB" smtClean="0"/>
              <a:t>13</a:t>
            </a:fld>
            <a:endParaRPr lang="en-GB"/>
          </a:p>
        </p:txBody>
      </p:sp>
    </p:spTree>
    <p:extLst>
      <p:ext uri="{BB962C8B-B14F-4D97-AF65-F5344CB8AC3E}">
        <p14:creationId xmlns:p14="http://schemas.microsoft.com/office/powerpoint/2010/main" val="290158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7C113C-DD28-423E-BEFC-6D63C6546AF0}" type="slidenum">
              <a:rPr lang="en-GB" smtClean="0"/>
              <a:t>23</a:t>
            </a:fld>
            <a:endParaRPr lang="en-GB"/>
          </a:p>
        </p:txBody>
      </p:sp>
    </p:spTree>
    <p:extLst>
      <p:ext uri="{BB962C8B-B14F-4D97-AF65-F5344CB8AC3E}">
        <p14:creationId xmlns:p14="http://schemas.microsoft.com/office/powerpoint/2010/main" val="286516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A690-DCA0-4E14-9BAF-D0E8A30FCF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1C2C87-D514-418A-B64C-BC0B76881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BB19F9-5828-49C0-8921-71A4EF8E98C0}"/>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5" name="Footer Placeholder 4">
            <a:extLst>
              <a:ext uri="{FF2B5EF4-FFF2-40B4-BE49-F238E27FC236}">
                <a16:creationId xmlns:a16="http://schemas.microsoft.com/office/drawing/2014/main" id="{2566A379-F8BF-473B-B6DD-F154A823719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0567B39-501C-45C2-A381-458B971D97D8}"/>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278135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640F-B8AA-4087-92B6-4112DBFAAB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22822F-7A19-4E75-BEB1-676F989FDE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39206A-FF86-4583-93AF-F39E49C44205}"/>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5" name="Footer Placeholder 4">
            <a:extLst>
              <a:ext uri="{FF2B5EF4-FFF2-40B4-BE49-F238E27FC236}">
                <a16:creationId xmlns:a16="http://schemas.microsoft.com/office/drawing/2014/main" id="{3B70AE22-5024-40EB-AB1F-A91D6834BF7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638F88-2299-42CB-AC48-5F2D4093A2AC}"/>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273242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02B546-5200-4478-B045-129CE43BA8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0891C0-895F-494A-8AF0-44951D9930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4F7744-62E2-4B92-A883-9084DEA785C1}"/>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5" name="Footer Placeholder 4">
            <a:extLst>
              <a:ext uri="{FF2B5EF4-FFF2-40B4-BE49-F238E27FC236}">
                <a16:creationId xmlns:a16="http://schemas.microsoft.com/office/drawing/2014/main" id="{E2B205CF-50A2-40BE-8BA9-C75BC4ADE2A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DCC7A3-36E3-49CF-81B6-2EC2137FC16D}"/>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777287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4821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83563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A6D65B-10A2-D743-9FFA-D14B8696F310}"/>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rtlCol="0" anchor="t" anchorCtr="0" upright="1">
            <a:noAutofit/>
          </a:bodyPr>
          <a:lstStyle/>
          <a:p>
            <a:pPr rtl="0"/>
            <a:endParaRPr lang="en-GB" noProof="0"/>
          </a:p>
        </p:txBody>
      </p:sp>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951345" y="2286000"/>
            <a:ext cx="9145155" cy="3164926"/>
          </a:xfrm>
          <a:prstGeom prst="rect">
            <a:avLst/>
          </a:prstGeom>
        </p:spPr>
        <p:txBody>
          <a:bodyPr rtlCol="0"/>
          <a:lstStyle/>
          <a:p>
            <a:pPr rtl="0"/>
            <a:r>
              <a:rPr lang="en-US" noProof="0"/>
              <a:t>Click icon to add chart</a:t>
            </a:r>
            <a:endParaRPr lang="en-GB" noProof="0"/>
          </a:p>
        </p:txBody>
      </p:sp>
      <p:sp>
        <p:nvSpPr>
          <p:cNvPr id="11" name="Title 1">
            <a:extLst>
              <a:ext uri="{FF2B5EF4-FFF2-40B4-BE49-F238E27FC236}">
                <a16:creationId xmlns:a16="http://schemas.microsoft.com/office/drawing/2014/main" id="{A5652B48-7CDD-5645-B29B-54727CA5FFDF}"/>
              </a:ext>
            </a:extLst>
          </p:cNvPr>
          <p:cNvSpPr>
            <a:spLocks noGrp="1"/>
          </p:cNvSpPr>
          <p:nvPr>
            <p:ph type="title"/>
          </p:nvPr>
        </p:nvSpPr>
        <p:spPr>
          <a:xfrm>
            <a:off x="1028700" y="999068"/>
            <a:ext cx="7810500" cy="645284"/>
          </a:xfrm>
          <a:prstGeom prst="rect">
            <a:avLst/>
          </a:prstGeom>
        </p:spPr>
        <p:txBody>
          <a:bodyPr lIns="0" tIns="0" rIns="0" bIns="0" rtlCol="0" anchor="b"/>
          <a:lstStyle/>
          <a:p>
            <a:pPr rtl="0"/>
            <a:r>
              <a:rPr lang="en-US" noProof="0"/>
              <a:t>Click to edit Master title style</a:t>
            </a:r>
            <a:endParaRPr lang="en-GB" noProof="0"/>
          </a:p>
        </p:txBody>
      </p:sp>
      <p:cxnSp>
        <p:nvCxnSpPr>
          <p:cNvPr id="12" name="Straight Connector 11">
            <a:extLst>
              <a:ext uri="{FF2B5EF4-FFF2-40B4-BE49-F238E27FC236}">
                <a16:creationId xmlns:a16="http://schemas.microsoft.com/office/drawing/2014/main" id="{0C0F4C76-2690-7448-8D03-9692C2BB1016}"/>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Date Placeholder 4">
            <a:extLst>
              <a:ext uri="{FF2B5EF4-FFF2-40B4-BE49-F238E27FC236}">
                <a16:creationId xmlns:a16="http://schemas.microsoft.com/office/drawing/2014/main" id="{BA1C09B5-CD25-4B65-9120-D8EBD79ABC86}"/>
              </a:ext>
            </a:extLst>
          </p:cNvPr>
          <p:cNvSpPr>
            <a:spLocks noGrp="1"/>
          </p:cNvSpPr>
          <p:nvPr>
            <p:ph type="dt" sz="half" idx="12"/>
          </p:nvPr>
        </p:nvSpPr>
        <p:spPr/>
        <p:txBody>
          <a:bodyPr rtlCol="0"/>
          <a:lstStyle/>
          <a:p>
            <a:pPr rtl="0"/>
            <a:r>
              <a:rPr lang="en-US" noProof="0"/>
              <a:t>2021-22</a:t>
            </a:r>
            <a:endParaRPr lang="en-GB" noProof="0"/>
          </a:p>
        </p:txBody>
      </p:sp>
      <p:sp>
        <p:nvSpPr>
          <p:cNvPr id="6" name="Footer Placeholder 5">
            <a:extLst>
              <a:ext uri="{FF2B5EF4-FFF2-40B4-BE49-F238E27FC236}">
                <a16:creationId xmlns:a16="http://schemas.microsoft.com/office/drawing/2014/main" id="{EC6281DE-BBF4-4AA1-B110-DC418232A013}"/>
              </a:ext>
            </a:extLst>
          </p:cNvPr>
          <p:cNvSpPr>
            <a:spLocks noGrp="1"/>
          </p:cNvSpPr>
          <p:nvPr>
            <p:ph type="ftr" sz="quarter" idx="13"/>
          </p:nvPr>
        </p:nvSpPr>
        <p:spPr/>
        <p:txBody>
          <a:bodyPr rtlCol="0"/>
          <a:lstStyle/>
          <a:p>
            <a:pPr rtl="0"/>
            <a:r>
              <a:rPr lang="en-GB" noProof="0">
                <a:solidFill>
                  <a:schemeClr val="bg1"/>
                </a:solidFill>
              </a:rPr>
              <a:t>Minsterley Primary School</a:t>
            </a:r>
          </a:p>
        </p:txBody>
      </p:sp>
      <p:sp>
        <p:nvSpPr>
          <p:cNvPr id="7" name="Slide Number Placeholder 6">
            <a:extLst>
              <a:ext uri="{FF2B5EF4-FFF2-40B4-BE49-F238E27FC236}">
                <a16:creationId xmlns:a16="http://schemas.microsoft.com/office/drawing/2014/main" id="{7839333A-6926-414D-9C9D-B62395A38A86}"/>
              </a:ext>
            </a:extLst>
          </p:cNvPr>
          <p:cNvSpPr>
            <a:spLocks noGrp="1"/>
          </p:cNvSpPr>
          <p:nvPr>
            <p:ph type="sldNum" sz="quarter" idx="14"/>
          </p:nvPr>
        </p:nvSpPr>
        <p:spPr/>
        <p:txBody>
          <a:bodyPr rtlCol="0"/>
          <a:lstStyle/>
          <a:p>
            <a:pPr rtl="0"/>
            <a:fld id="{7782931A-7D25-4B4B-9464-57AE418934A3}" type="slidenum">
              <a:rPr lang="en-GB" noProof="0" smtClean="0"/>
              <a:pPr/>
              <a:t>‹#›</a:t>
            </a:fld>
            <a:endParaRPr lang="en-GB" noProof="0"/>
          </a:p>
        </p:txBody>
      </p:sp>
    </p:spTree>
    <p:extLst>
      <p:ext uri="{BB962C8B-B14F-4D97-AF65-F5344CB8AC3E}">
        <p14:creationId xmlns:p14="http://schemas.microsoft.com/office/powerpoint/2010/main" val="325951303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687ADE-BAA9-634F-96B8-ACF4EE9BDFC7}"/>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rtlCol="0" anchor="t" anchorCtr="0" upright="1">
            <a:noAutofit/>
          </a:bodyPr>
          <a:lstStyle/>
          <a:p>
            <a:pPr rtl="0"/>
            <a:endParaRPr lang="en-GB" noProof="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286000"/>
            <a:ext cx="7810499" cy="2904530"/>
          </a:xfrm>
          <a:prstGeom prst="rect">
            <a:avLst/>
          </a:prstGeom>
        </p:spPr>
        <p:txBody>
          <a:bodyPr lIns="0" tIns="0" rIns="0" bIns="0" rtlCol="0"/>
          <a:lstStyle>
            <a:lvl1pPr marL="0" indent="0">
              <a:lnSpc>
                <a:spcPct val="100000"/>
              </a:lnSpc>
              <a:buNone/>
              <a:defRPr sz="2800"/>
            </a:lvl1pPr>
            <a:lvl2pPr marL="457200" indent="0">
              <a:buNone/>
              <a:defRPr/>
            </a:lvl2pPr>
            <a:lvl3pPr marL="914400" indent="0">
              <a:buNone/>
              <a:defRPr/>
            </a:lvl3pPr>
            <a:lvl4pPr marL="1371600" indent="0">
              <a:buNone/>
              <a:defRPr/>
            </a:lvl4pPr>
            <a:lvl5pPr marL="1828800" indent="0">
              <a:buNone/>
              <a:defRPr/>
            </a:lvl5pPr>
          </a:lstStyle>
          <a:p>
            <a:pPr lvl="0" rtl="0"/>
            <a:r>
              <a:rPr lang="en-US" noProof="0"/>
              <a:t>Click to edit Master text styles</a:t>
            </a:r>
          </a:p>
        </p:txBody>
      </p:sp>
      <p:cxnSp>
        <p:nvCxnSpPr>
          <p:cNvPr id="11" name="Straight Connector 10">
            <a:extLst>
              <a:ext uri="{FF2B5EF4-FFF2-40B4-BE49-F238E27FC236}">
                <a16:creationId xmlns:a16="http://schemas.microsoft.com/office/drawing/2014/main" id="{BBEC4E73-6A9F-2F46-89D1-559CE56C12BE}"/>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999068"/>
            <a:ext cx="7810500" cy="645284"/>
          </a:xfrm>
          <a:prstGeom prst="rect">
            <a:avLst/>
          </a:prstGeom>
        </p:spPr>
        <p:txBody>
          <a:bodyPr lIns="0" tIns="0" rIns="0" bIns="0" rtlCol="0" anchor="b"/>
          <a:lstStyle/>
          <a:p>
            <a:pPr rtl="0"/>
            <a:r>
              <a:rPr lang="en-US" noProof="0"/>
              <a:t>Click to edit Master title style</a:t>
            </a:r>
            <a:endParaRPr lang="en-GB" noProof="0"/>
          </a:p>
        </p:txBody>
      </p:sp>
      <p:sp>
        <p:nvSpPr>
          <p:cNvPr id="9" name="Date Placeholder 8">
            <a:extLst>
              <a:ext uri="{FF2B5EF4-FFF2-40B4-BE49-F238E27FC236}">
                <a16:creationId xmlns:a16="http://schemas.microsoft.com/office/drawing/2014/main" id="{5A4B708A-874B-4F75-A235-6908EB43FA85}"/>
              </a:ext>
            </a:extLst>
          </p:cNvPr>
          <p:cNvSpPr>
            <a:spLocks noGrp="1"/>
          </p:cNvSpPr>
          <p:nvPr>
            <p:ph type="dt" sz="half" idx="11"/>
          </p:nvPr>
        </p:nvSpPr>
        <p:spPr/>
        <p:txBody>
          <a:bodyPr rtlCol="0"/>
          <a:lstStyle/>
          <a:p>
            <a:pPr rtl="0"/>
            <a:r>
              <a:rPr lang="en-US" noProof="0"/>
              <a:t>2021-22</a:t>
            </a:r>
            <a:endParaRPr lang="en-GB" noProof="0"/>
          </a:p>
        </p:txBody>
      </p:sp>
      <p:sp>
        <p:nvSpPr>
          <p:cNvPr id="13" name="Footer Placeholder 12">
            <a:extLst>
              <a:ext uri="{FF2B5EF4-FFF2-40B4-BE49-F238E27FC236}">
                <a16:creationId xmlns:a16="http://schemas.microsoft.com/office/drawing/2014/main" id="{71D589B3-67A1-4B39-9EEF-2FB7AB10ECED}"/>
              </a:ext>
            </a:extLst>
          </p:cNvPr>
          <p:cNvSpPr>
            <a:spLocks noGrp="1"/>
          </p:cNvSpPr>
          <p:nvPr>
            <p:ph type="ftr" sz="quarter" idx="12"/>
          </p:nvPr>
        </p:nvSpPr>
        <p:spPr/>
        <p:txBody>
          <a:bodyPr rtlCol="0"/>
          <a:lstStyle/>
          <a:p>
            <a:pPr rtl="0"/>
            <a:r>
              <a:rPr lang="en-GB" noProof="0">
                <a:solidFill>
                  <a:schemeClr val="bg1"/>
                </a:solidFill>
              </a:rPr>
              <a:t>Minsterley Primary School</a:t>
            </a:r>
          </a:p>
        </p:txBody>
      </p:sp>
      <p:sp>
        <p:nvSpPr>
          <p:cNvPr id="14" name="Slide Number Placeholder 13">
            <a:extLst>
              <a:ext uri="{FF2B5EF4-FFF2-40B4-BE49-F238E27FC236}">
                <a16:creationId xmlns:a16="http://schemas.microsoft.com/office/drawing/2014/main" id="{F5D91E6B-55B5-4092-AD3B-F7E1FD004599}"/>
              </a:ext>
            </a:extLst>
          </p:cNvPr>
          <p:cNvSpPr>
            <a:spLocks noGrp="1"/>
          </p:cNvSpPr>
          <p:nvPr>
            <p:ph type="sldNum" sz="quarter" idx="13"/>
          </p:nvPr>
        </p:nvSpPr>
        <p:spPr/>
        <p:txBody>
          <a:bodyPr rtlCol="0"/>
          <a:lstStyle/>
          <a:p>
            <a:pPr rtl="0"/>
            <a:fld id="{7782931A-7D25-4B4B-9464-57AE418934A3}" type="slidenum">
              <a:rPr lang="en-GB" noProof="0" smtClean="0"/>
              <a:pPr/>
              <a:t>‹#›</a:t>
            </a:fld>
            <a:endParaRPr lang="en-GB" noProof="0"/>
          </a:p>
        </p:txBody>
      </p:sp>
    </p:spTree>
    <p:extLst>
      <p:ext uri="{BB962C8B-B14F-4D97-AF65-F5344CB8AC3E}">
        <p14:creationId xmlns:p14="http://schemas.microsoft.com/office/powerpoint/2010/main" val="2661098054"/>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A6D65B-10A2-D743-9FFA-D14B8696F310}"/>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rtlCol="0" anchor="t" anchorCtr="0" upright="1">
            <a:noAutofit/>
          </a:bodyPr>
          <a:lstStyle/>
          <a:p>
            <a:pPr rtl="0"/>
            <a:endParaRPr lang="en-GB" noProof="0"/>
          </a:p>
        </p:txBody>
      </p:sp>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951345" y="2286000"/>
            <a:ext cx="9145155" cy="3164926"/>
          </a:xfrm>
          <a:prstGeom prst="rect">
            <a:avLst/>
          </a:prstGeom>
        </p:spPr>
        <p:txBody>
          <a:bodyPr rtlCol="0"/>
          <a:lstStyle/>
          <a:p>
            <a:pPr rtl="0"/>
            <a:r>
              <a:rPr lang="en-US" noProof="0"/>
              <a:t>Click icon to add chart</a:t>
            </a:r>
            <a:endParaRPr lang="en-GB" noProof="0"/>
          </a:p>
        </p:txBody>
      </p:sp>
      <p:sp>
        <p:nvSpPr>
          <p:cNvPr id="11" name="Title 1">
            <a:extLst>
              <a:ext uri="{FF2B5EF4-FFF2-40B4-BE49-F238E27FC236}">
                <a16:creationId xmlns:a16="http://schemas.microsoft.com/office/drawing/2014/main" id="{A5652B48-7CDD-5645-B29B-54727CA5FFDF}"/>
              </a:ext>
            </a:extLst>
          </p:cNvPr>
          <p:cNvSpPr>
            <a:spLocks noGrp="1"/>
          </p:cNvSpPr>
          <p:nvPr>
            <p:ph type="title"/>
          </p:nvPr>
        </p:nvSpPr>
        <p:spPr>
          <a:xfrm>
            <a:off x="1028700" y="999068"/>
            <a:ext cx="7810500" cy="645284"/>
          </a:xfrm>
          <a:prstGeom prst="rect">
            <a:avLst/>
          </a:prstGeom>
        </p:spPr>
        <p:txBody>
          <a:bodyPr lIns="0" tIns="0" rIns="0" bIns="0" rtlCol="0" anchor="b"/>
          <a:lstStyle/>
          <a:p>
            <a:pPr rtl="0"/>
            <a:r>
              <a:rPr lang="en-US" noProof="0"/>
              <a:t>Click to edit Master title style</a:t>
            </a:r>
            <a:endParaRPr lang="en-GB" noProof="0"/>
          </a:p>
        </p:txBody>
      </p:sp>
      <p:cxnSp>
        <p:nvCxnSpPr>
          <p:cNvPr id="12" name="Straight Connector 11">
            <a:extLst>
              <a:ext uri="{FF2B5EF4-FFF2-40B4-BE49-F238E27FC236}">
                <a16:creationId xmlns:a16="http://schemas.microsoft.com/office/drawing/2014/main" id="{0C0F4C76-2690-7448-8D03-9692C2BB1016}"/>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Date Placeholder 4">
            <a:extLst>
              <a:ext uri="{FF2B5EF4-FFF2-40B4-BE49-F238E27FC236}">
                <a16:creationId xmlns:a16="http://schemas.microsoft.com/office/drawing/2014/main" id="{BA1C09B5-CD25-4B65-9120-D8EBD79ABC86}"/>
              </a:ext>
            </a:extLst>
          </p:cNvPr>
          <p:cNvSpPr>
            <a:spLocks noGrp="1"/>
          </p:cNvSpPr>
          <p:nvPr>
            <p:ph type="dt" sz="half" idx="12"/>
          </p:nvPr>
        </p:nvSpPr>
        <p:spPr/>
        <p:txBody>
          <a:bodyPr rtlCol="0"/>
          <a:lstStyle/>
          <a:p>
            <a:pPr rtl="0"/>
            <a:r>
              <a:rPr lang="en-US" noProof="0"/>
              <a:t>2021-22</a:t>
            </a:r>
            <a:endParaRPr lang="en-GB" noProof="0"/>
          </a:p>
        </p:txBody>
      </p:sp>
      <p:sp>
        <p:nvSpPr>
          <p:cNvPr id="6" name="Footer Placeholder 5">
            <a:extLst>
              <a:ext uri="{FF2B5EF4-FFF2-40B4-BE49-F238E27FC236}">
                <a16:creationId xmlns:a16="http://schemas.microsoft.com/office/drawing/2014/main" id="{EC6281DE-BBF4-4AA1-B110-DC418232A013}"/>
              </a:ext>
            </a:extLst>
          </p:cNvPr>
          <p:cNvSpPr>
            <a:spLocks noGrp="1"/>
          </p:cNvSpPr>
          <p:nvPr>
            <p:ph type="ftr" sz="quarter" idx="13"/>
          </p:nvPr>
        </p:nvSpPr>
        <p:spPr/>
        <p:txBody>
          <a:bodyPr rtlCol="0"/>
          <a:lstStyle/>
          <a:p>
            <a:pPr rtl="0"/>
            <a:r>
              <a:rPr lang="en-GB" noProof="0">
                <a:solidFill>
                  <a:schemeClr val="bg1"/>
                </a:solidFill>
              </a:rPr>
              <a:t>Minsterley Primary School</a:t>
            </a:r>
          </a:p>
        </p:txBody>
      </p:sp>
      <p:sp>
        <p:nvSpPr>
          <p:cNvPr id="7" name="Slide Number Placeholder 6">
            <a:extLst>
              <a:ext uri="{FF2B5EF4-FFF2-40B4-BE49-F238E27FC236}">
                <a16:creationId xmlns:a16="http://schemas.microsoft.com/office/drawing/2014/main" id="{7839333A-6926-414D-9C9D-B62395A38A86}"/>
              </a:ext>
            </a:extLst>
          </p:cNvPr>
          <p:cNvSpPr>
            <a:spLocks noGrp="1"/>
          </p:cNvSpPr>
          <p:nvPr>
            <p:ph type="sldNum" sz="quarter" idx="14"/>
          </p:nvPr>
        </p:nvSpPr>
        <p:spPr/>
        <p:txBody>
          <a:bodyPr rtlCol="0"/>
          <a:lstStyle/>
          <a:p>
            <a:pPr rtl="0"/>
            <a:fld id="{7782931A-7D25-4B4B-9464-57AE418934A3}" type="slidenum">
              <a:rPr lang="en-GB" noProof="0" smtClean="0"/>
              <a:pPr/>
              <a:t>‹#›</a:t>
            </a:fld>
            <a:endParaRPr lang="en-GB" noProof="0"/>
          </a:p>
        </p:txBody>
      </p:sp>
    </p:spTree>
    <p:extLst>
      <p:ext uri="{BB962C8B-B14F-4D97-AF65-F5344CB8AC3E}">
        <p14:creationId xmlns:p14="http://schemas.microsoft.com/office/powerpoint/2010/main" val="4140364002"/>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687ADE-BAA9-634F-96B8-ACF4EE9BDFC7}"/>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rtlCol="0" anchor="t" anchorCtr="0" upright="1">
            <a:noAutofit/>
          </a:bodyPr>
          <a:lstStyle/>
          <a:p>
            <a:pPr rtl="0"/>
            <a:endParaRPr lang="en-GB" noProof="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286000"/>
            <a:ext cx="7810499" cy="2904530"/>
          </a:xfrm>
          <a:prstGeom prst="rect">
            <a:avLst/>
          </a:prstGeom>
        </p:spPr>
        <p:txBody>
          <a:bodyPr lIns="0" tIns="0" rIns="0" bIns="0" rtlCol="0"/>
          <a:lstStyle>
            <a:lvl1pPr marL="0" indent="0">
              <a:lnSpc>
                <a:spcPct val="100000"/>
              </a:lnSpc>
              <a:buNone/>
              <a:defRPr sz="2800"/>
            </a:lvl1pPr>
            <a:lvl2pPr marL="457200" indent="0">
              <a:buNone/>
              <a:defRPr/>
            </a:lvl2pPr>
            <a:lvl3pPr marL="914400" indent="0">
              <a:buNone/>
              <a:defRPr/>
            </a:lvl3pPr>
            <a:lvl4pPr marL="1371600" indent="0">
              <a:buNone/>
              <a:defRPr/>
            </a:lvl4pPr>
            <a:lvl5pPr marL="1828800" indent="0">
              <a:buNone/>
              <a:defRPr/>
            </a:lvl5pPr>
          </a:lstStyle>
          <a:p>
            <a:pPr lvl="0" rtl="0"/>
            <a:r>
              <a:rPr lang="en-US" noProof="0"/>
              <a:t>Click to edit Master text styles</a:t>
            </a:r>
          </a:p>
        </p:txBody>
      </p:sp>
      <p:cxnSp>
        <p:nvCxnSpPr>
          <p:cNvPr id="11" name="Straight Connector 10">
            <a:extLst>
              <a:ext uri="{FF2B5EF4-FFF2-40B4-BE49-F238E27FC236}">
                <a16:creationId xmlns:a16="http://schemas.microsoft.com/office/drawing/2014/main" id="{BBEC4E73-6A9F-2F46-89D1-559CE56C12BE}"/>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999068"/>
            <a:ext cx="7810500" cy="645284"/>
          </a:xfrm>
          <a:prstGeom prst="rect">
            <a:avLst/>
          </a:prstGeom>
        </p:spPr>
        <p:txBody>
          <a:bodyPr lIns="0" tIns="0" rIns="0" bIns="0" rtlCol="0" anchor="b"/>
          <a:lstStyle/>
          <a:p>
            <a:pPr rtl="0"/>
            <a:r>
              <a:rPr lang="en-US" noProof="0"/>
              <a:t>Click to edit Master title style</a:t>
            </a:r>
            <a:endParaRPr lang="en-GB" noProof="0"/>
          </a:p>
        </p:txBody>
      </p:sp>
      <p:sp>
        <p:nvSpPr>
          <p:cNvPr id="9" name="Date Placeholder 8">
            <a:extLst>
              <a:ext uri="{FF2B5EF4-FFF2-40B4-BE49-F238E27FC236}">
                <a16:creationId xmlns:a16="http://schemas.microsoft.com/office/drawing/2014/main" id="{5A4B708A-874B-4F75-A235-6908EB43FA85}"/>
              </a:ext>
            </a:extLst>
          </p:cNvPr>
          <p:cNvSpPr>
            <a:spLocks noGrp="1"/>
          </p:cNvSpPr>
          <p:nvPr>
            <p:ph type="dt" sz="half" idx="11"/>
          </p:nvPr>
        </p:nvSpPr>
        <p:spPr/>
        <p:txBody>
          <a:bodyPr rtlCol="0"/>
          <a:lstStyle/>
          <a:p>
            <a:pPr rtl="0"/>
            <a:r>
              <a:rPr lang="en-US" noProof="0"/>
              <a:t>2021-22</a:t>
            </a:r>
            <a:endParaRPr lang="en-GB" noProof="0"/>
          </a:p>
        </p:txBody>
      </p:sp>
      <p:sp>
        <p:nvSpPr>
          <p:cNvPr id="13" name="Footer Placeholder 12">
            <a:extLst>
              <a:ext uri="{FF2B5EF4-FFF2-40B4-BE49-F238E27FC236}">
                <a16:creationId xmlns:a16="http://schemas.microsoft.com/office/drawing/2014/main" id="{71D589B3-67A1-4B39-9EEF-2FB7AB10ECED}"/>
              </a:ext>
            </a:extLst>
          </p:cNvPr>
          <p:cNvSpPr>
            <a:spLocks noGrp="1"/>
          </p:cNvSpPr>
          <p:nvPr>
            <p:ph type="ftr" sz="quarter" idx="12"/>
          </p:nvPr>
        </p:nvSpPr>
        <p:spPr/>
        <p:txBody>
          <a:bodyPr rtlCol="0"/>
          <a:lstStyle/>
          <a:p>
            <a:pPr rtl="0"/>
            <a:r>
              <a:rPr lang="en-GB" noProof="0">
                <a:solidFill>
                  <a:schemeClr val="bg1"/>
                </a:solidFill>
              </a:rPr>
              <a:t>Minsterley Primary School</a:t>
            </a:r>
          </a:p>
        </p:txBody>
      </p:sp>
      <p:sp>
        <p:nvSpPr>
          <p:cNvPr id="14" name="Slide Number Placeholder 13">
            <a:extLst>
              <a:ext uri="{FF2B5EF4-FFF2-40B4-BE49-F238E27FC236}">
                <a16:creationId xmlns:a16="http://schemas.microsoft.com/office/drawing/2014/main" id="{F5D91E6B-55B5-4092-AD3B-F7E1FD004599}"/>
              </a:ext>
            </a:extLst>
          </p:cNvPr>
          <p:cNvSpPr>
            <a:spLocks noGrp="1"/>
          </p:cNvSpPr>
          <p:nvPr>
            <p:ph type="sldNum" sz="quarter" idx="13"/>
          </p:nvPr>
        </p:nvSpPr>
        <p:spPr/>
        <p:txBody>
          <a:bodyPr rtlCol="0"/>
          <a:lstStyle/>
          <a:p>
            <a:pPr rtl="0"/>
            <a:fld id="{7782931A-7D25-4B4B-9464-57AE418934A3}" type="slidenum">
              <a:rPr lang="en-GB" noProof="0" smtClean="0"/>
              <a:pPr/>
              <a:t>‹#›</a:t>
            </a:fld>
            <a:endParaRPr lang="en-GB" noProof="0"/>
          </a:p>
        </p:txBody>
      </p:sp>
    </p:spTree>
    <p:extLst>
      <p:ext uri="{BB962C8B-B14F-4D97-AF65-F5344CB8AC3E}">
        <p14:creationId xmlns:p14="http://schemas.microsoft.com/office/powerpoint/2010/main" val="3560975781"/>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B7E0-0C0B-4B20-9342-FC7B04CE4D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2E5D1E-5B30-4D48-968F-C34AE37F9E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8DE92A-12AF-4911-BB88-2EA75433121F}"/>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5" name="Footer Placeholder 4">
            <a:extLst>
              <a:ext uri="{FF2B5EF4-FFF2-40B4-BE49-F238E27FC236}">
                <a16:creationId xmlns:a16="http://schemas.microsoft.com/office/drawing/2014/main" id="{A70C79FE-EEEE-4A19-A93F-11CA60B648F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9B743F8-3727-4F11-94A4-368863D71D13}"/>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89473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B6CC-BFFF-4C10-8103-F5B846368D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D6362A-4DAA-4953-A6BF-BDA4DF718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7040A9-9760-4727-A9B1-151BCFF69462}"/>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5" name="Footer Placeholder 4">
            <a:extLst>
              <a:ext uri="{FF2B5EF4-FFF2-40B4-BE49-F238E27FC236}">
                <a16:creationId xmlns:a16="http://schemas.microsoft.com/office/drawing/2014/main" id="{AE1FA598-3CA9-4A0F-B249-0E46CC0911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1FB8692-D047-4619-8FC7-2FE93265BDDE}"/>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402357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0663-1B59-4A4A-90E3-4527883372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932D69-8A57-4092-99C2-60F5B2238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4075F7-5C9D-4C93-A398-0F628BDA0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755B18-F581-401F-8691-EBD0D7DB19B0}"/>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6" name="Footer Placeholder 5">
            <a:extLst>
              <a:ext uri="{FF2B5EF4-FFF2-40B4-BE49-F238E27FC236}">
                <a16:creationId xmlns:a16="http://schemas.microsoft.com/office/drawing/2014/main" id="{112076B5-8022-4671-AB69-4AFA915EFA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A3096B4-E967-40E2-AEB9-72237B92C604}"/>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79108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07BA-40DF-449A-99BA-59022EA93F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90B243-A57D-4928-9FE5-D02009559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D3C54E-E7F6-4956-A4C6-18CEF05472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367A06-D2A6-4D36-A7A7-C2248FFCA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68C6D0-E662-4F47-A983-4B2A7365A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420AC0-6F69-494B-9840-951883E9B1DA}"/>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8" name="Footer Placeholder 7">
            <a:extLst>
              <a:ext uri="{FF2B5EF4-FFF2-40B4-BE49-F238E27FC236}">
                <a16:creationId xmlns:a16="http://schemas.microsoft.com/office/drawing/2014/main" id="{47950DAF-F1C8-4F72-B583-D2AED77CB09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4DCF155-D9DD-4186-BBB6-3541745071B8}"/>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37420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94F5-0E04-4253-95F2-E8D404DC1B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EC50DD-E582-4237-A0A9-3C91CE16506A}"/>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4" name="Footer Placeholder 3">
            <a:extLst>
              <a:ext uri="{FF2B5EF4-FFF2-40B4-BE49-F238E27FC236}">
                <a16:creationId xmlns:a16="http://schemas.microsoft.com/office/drawing/2014/main" id="{AE3005D8-744F-452D-8712-1F6037427E5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1998EC8-7978-49E1-AD28-D3B9097A893D}"/>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33371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5BF621-90F2-4C4F-8B9F-30E3DC11BF6D}"/>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3" name="Footer Placeholder 2">
            <a:extLst>
              <a:ext uri="{FF2B5EF4-FFF2-40B4-BE49-F238E27FC236}">
                <a16:creationId xmlns:a16="http://schemas.microsoft.com/office/drawing/2014/main" id="{A60E1A1E-3BE8-404C-A666-235AE529DFB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91F9DC-2EA1-4BC3-BEFE-EE8C81148418}"/>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29977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13AE-AAF8-4D76-B467-F1CA5E025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655D78-7989-4743-80CC-E82132737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923FDF-2B74-493F-B154-52DC1B5F0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B1A7D-307D-488A-99CE-DEAB9A3FCDDD}"/>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6" name="Footer Placeholder 5">
            <a:extLst>
              <a:ext uri="{FF2B5EF4-FFF2-40B4-BE49-F238E27FC236}">
                <a16:creationId xmlns:a16="http://schemas.microsoft.com/office/drawing/2014/main" id="{9B7AAA5C-A353-4309-B0EB-A31C9BC364E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542EF27-8255-4DEF-9F6F-DA2580F4092F}"/>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297856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6DB6-D120-46A9-92D9-52D4A68F8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867F7C-686F-43FA-84D2-F4FB21E98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7A0F75A-0E5C-4536-8235-8BDC3084E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2A360-62C0-4939-8808-6921A360C681}"/>
              </a:ext>
            </a:extLst>
          </p:cNvPr>
          <p:cNvSpPr>
            <a:spLocks noGrp="1"/>
          </p:cNvSpPr>
          <p:nvPr>
            <p:ph type="dt" sz="half" idx="10"/>
          </p:nvPr>
        </p:nvSpPr>
        <p:spPr/>
        <p:txBody>
          <a:bodyPr/>
          <a:lstStyle/>
          <a:p>
            <a:fld id="{A9F37EDC-71BD-43C4-928C-6761F60E5C2B}" type="datetimeFigureOut">
              <a:rPr lang="en-GB" smtClean="0"/>
              <a:t>12/03/2024</a:t>
            </a:fld>
            <a:endParaRPr lang="en-GB" dirty="0"/>
          </a:p>
        </p:txBody>
      </p:sp>
      <p:sp>
        <p:nvSpPr>
          <p:cNvPr id="6" name="Footer Placeholder 5">
            <a:extLst>
              <a:ext uri="{FF2B5EF4-FFF2-40B4-BE49-F238E27FC236}">
                <a16:creationId xmlns:a16="http://schemas.microsoft.com/office/drawing/2014/main" id="{EDB1D077-2CA9-414D-9DDB-378BDF785AC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F0C5617-AD70-4539-9D17-6E1CF5E6093A}"/>
              </a:ext>
            </a:extLst>
          </p:cNvPr>
          <p:cNvSpPr>
            <a:spLocks noGrp="1"/>
          </p:cNvSpPr>
          <p:nvPr>
            <p:ph type="sldNum" sz="quarter" idx="12"/>
          </p:nvPr>
        </p:nvSpPr>
        <p:spPr/>
        <p:txBody>
          <a:bodyPr/>
          <a:lstStyle/>
          <a:p>
            <a:fld id="{FFF68C01-E275-4F99-B9AF-F498DB57A774}" type="slidenum">
              <a:rPr lang="en-GB" smtClean="0"/>
              <a:t>‹#›</a:t>
            </a:fld>
            <a:endParaRPr lang="en-GB" dirty="0"/>
          </a:p>
        </p:txBody>
      </p:sp>
    </p:spTree>
    <p:extLst>
      <p:ext uri="{BB962C8B-B14F-4D97-AF65-F5344CB8AC3E}">
        <p14:creationId xmlns:p14="http://schemas.microsoft.com/office/powerpoint/2010/main" val="20332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108265-7981-47D2-8625-A58CEF2EB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C9DC46-80AB-445E-B230-DF49CC229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22EEFB-6C65-4674-84F3-FE625F184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37EDC-71BD-43C4-928C-6761F60E5C2B}" type="datetimeFigureOut">
              <a:rPr lang="en-GB" smtClean="0"/>
              <a:t>12/03/2024</a:t>
            </a:fld>
            <a:endParaRPr lang="en-GB" dirty="0"/>
          </a:p>
        </p:txBody>
      </p:sp>
      <p:sp>
        <p:nvSpPr>
          <p:cNvPr id="5" name="Footer Placeholder 4">
            <a:extLst>
              <a:ext uri="{FF2B5EF4-FFF2-40B4-BE49-F238E27FC236}">
                <a16:creationId xmlns:a16="http://schemas.microsoft.com/office/drawing/2014/main" id="{0692AD05-867C-4EBA-827F-C985B4924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F2704AC-83E3-4B6B-9E3F-DA074CF281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8C01-E275-4F99-B9AF-F498DB57A774}" type="slidenum">
              <a:rPr lang="en-GB" smtClean="0"/>
              <a:t>‹#›</a:t>
            </a:fld>
            <a:endParaRPr lang="en-GB" dirty="0"/>
          </a:p>
        </p:txBody>
      </p:sp>
    </p:spTree>
    <p:extLst>
      <p:ext uri="{BB962C8B-B14F-4D97-AF65-F5344CB8AC3E}">
        <p14:creationId xmlns:p14="http://schemas.microsoft.com/office/powerpoint/2010/main" val="3776709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2" r:id="rId13"/>
    <p:sldLayoutId id="2147483675" r:id="rId14"/>
    <p:sldLayoutId id="2147483676"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8FA2-EDDC-44A5-B3CF-386C1C0C9BC5}"/>
              </a:ext>
            </a:extLst>
          </p:cNvPr>
          <p:cNvSpPr>
            <a:spLocks noGrp="1"/>
          </p:cNvSpPr>
          <p:nvPr>
            <p:ph type="ctrTitle"/>
          </p:nvPr>
        </p:nvSpPr>
        <p:spPr>
          <a:xfrm>
            <a:off x="1258956" y="331303"/>
            <a:ext cx="9144000" cy="1011997"/>
          </a:xfrm>
        </p:spPr>
        <p:txBody>
          <a:bodyPr/>
          <a:lstStyle/>
          <a:p>
            <a:r>
              <a:rPr lang="en-GB" dirty="0"/>
              <a:t>SEND at Minsterley</a:t>
            </a:r>
          </a:p>
        </p:txBody>
      </p:sp>
      <p:pic>
        <p:nvPicPr>
          <p:cNvPr id="4" name="Picture 3">
            <a:extLst>
              <a:ext uri="{FF2B5EF4-FFF2-40B4-BE49-F238E27FC236}">
                <a16:creationId xmlns:a16="http://schemas.microsoft.com/office/drawing/2014/main" id="{57DDDFA7-C8F3-4A83-A5F2-6C65DABE97B5}"/>
              </a:ext>
            </a:extLst>
          </p:cNvPr>
          <p:cNvPicPr>
            <a:picLocks noChangeAspect="1"/>
          </p:cNvPicPr>
          <p:nvPr/>
        </p:nvPicPr>
        <p:blipFill>
          <a:blip r:embed="rId2"/>
          <a:stretch>
            <a:fillRect/>
          </a:stretch>
        </p:blipFill>
        <p:spPr>
          <a:xfrm>
            <a:off x="700087" y="1855718"/>
            <a:ext cx="10791825" cy="3743325"/>
          </a:xfrm>
          <a:prstGeom prst="rect">
            <a:avLst/>
          </a:prstGeom>
        </p:spPr>
      </p:pic>
    </p:spTree>
    <p:extLst>
      <p:ext uri="{BB962C8B-B14F-4D97-AF65-F5344CB8AC3E}">
        <p14:creationId xmlns:p14="http://schemas.microsoft.com/office/powerpoint/2010/main" val="379054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88A38-390C-40C0-8E1B-5BFADE43ADD5}"/>
              </a:ext>
            </a:extLst>
          </p:cNvPr>
          <p:cNvSpPr>
            <a:spLocks noGrp="1"/>
          </p:cNvSpPr>
          <p:nvPr>
            <p:ph type="title"/>
          </p:nvPr>
        </p:nvSpPr>
        <p:spPr>
          <a:xfrm>
            <a:off x="6248400" y="365125"/>
            <a:ext cx="5105398" cy="1952744"/>
          </a:xfrm>
        </p:spPr>
        <p:txBody>
          <a:bodyPr>
            <a:normAutofit/>
          </a:bodyPr>
          <a:lstStyle/>
          <a:p>
            <a:r>
              <a:rPr lang="en-US" sz="3400" dirty="0">
                <a:latin typeface="Calibri Light" panose="020F0302020204030204"/>
              </a:rPr>
              <a:t>Types of SEN</a:t>
            </a:r>
            <a:br>
              <a:rPr lang="en-US" sz="3400" dirty="0">
                <a:latin typeface="Calibri Light" panose="020F0302020204030204"/>
              </a:rPr>
            </a:br>
            <a:r>
              <a:rPr lang="en-US" sz="3400" dirty="0">
                <a:latin typeface="Calibri Light" panose="020F0302020204030204"/>
              </a:rPr>
              <a:t>of children with an EHC Plan</a:t>
            </a:r>
            <a:r>
              <a:rPr lang="en-GB" sz="3400" dirty="0"/>
              <a:t> at Minsterley Primary </a:t>
            </a:r>
          </a:p>
        </p:txBody>
      </p:sp>
      <p:sp>
        <p:nvSpPr>
          <p:cNvPr id="62" name="Freeform: Shape 6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3" name="Graphic 32" descr="Family">
            <a:extLst>
              <a:ext uri="{FF2B5EF4-FFF2-40B4-BE49-F238E27FC236}">
                <a16:creationId xmlns:a16="http://schemas.microsoft.com/office/drawing/2014/main" id="{F85C6B0A-E858-041B-247D-82CAEA9D27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134" y="1918107"/>
            <a:ext cx="3195204" cy="3195204"/>
          </a:xfrm>
          <a:prstGeom prst="rect">
            <a:avLst/>
          </a:prstGeom>
        </p:spPr>
      </p:pic>
      <p:sp>
        <p:nvSpPr>
          <p:cNvPr id="3" name="Content Placeholder 2">
            <a:extLst>
              <a:ext uri="{FF2B5EF4-FFF2-40B4-BE49-F238E27FC236}">
                <a16:creationId xmlns:a16="http://schemas.microsoft.com/office/drawing/2014/main" id="{1CE8D82E-A51E-7933-3B97-657C66960ECE}"/>
              </a:ext>
            </a:extLst>
          </p:cNvPr>
          <p:cNvSpPr>
            <a:spLocks noGrp="1"/>
          </p:cNvSpPr>
          <p:nvPr>
            <p:ph idx="1"/>
          </p:nvPr>
        </p:nvSpPr>
        <p:spPr>
          <a:xfrm>
            <a:off x="6248400" y="2497257"/>
            <a:ext cx="5105398" cy="3679705"/>
          </a:xfrm>
        </p:spPr>
        <p:txBody>
          <a:bodyPr>
            <a:normAutofit fontScale="92500" lnSpcReduction="20000"/>
          </a:bodyPr>
          <a:lstStyle/>
          <a:p>
            <a:pPr marL="0" marR="0" lvl="0" indent="0" defTabSz="914400" rtl="0" eaLnBrk="1" fontAlgn="auto" latinLnBrk="0" hangingPunct="1">
              <a:spcBef>
                <a:spcPts val="0"/>
              </a:spcBef>
              <a:spcAft>
                <a:spcPts val="800"/>
              </a:spcAft>
              <a:buClrTx/>
              <a:buSzTx/>
              <a:buFontTx/>
              <a:buNone/>
              <a:tabLst/>
              <a:defRPr/>
            </a:pPr>
            <a:r>
              <a:rPr kumimoji="0" lang="en-GB" sz="2000" b="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We have 4 children with EHC Plans.</a:t>
            </a:r>
          </a:p>
          <a:p>
            <a:pPr marL="0" marR="0" lvl="0" indent="0" defTabSz="914400" rtl="0" eaLnBrk="1" fontAlgn="auto" latinLnBrk="0" hangingPunct="1">
              <a:spcBef>
                <a:spcPts val="0"/>
              </a:spcBef>
              <a:spcAft>
                <a:spcPts val="800"/>
              </a:spcAft>
              <a:buClrTx/>
              <a:buSzTx/>
              <a:buFontTx/>
              <a:buNone/>
              <a:tabLst/>
              <a:defRPr/>
            </a:pPr>
            <a:r>
              <a:rPr kumimoji="0" lang="en-GB" sz="2000" b="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2 children in Rece</a:t>
            </a:r>
            <a:r>
              <a:rPr lang="en-GB" sz="2000" b="1" dirty="0" err="1">
                <a:latin typeface="Calibri" panose="020F0502020204030204" pitchFamily="34" charset="0"/>
                <a:ea typeface="Calibri" panose="020F0502020204030204" pitchFamily="34" charset="0"/>
                <a:cs typeface="Times New Roman" panose="02020603050405020304" pitchFamily="18" charset="0"/>
              </a:rPr>
              <a:t>ption</a:t>
            </a:r>
            <a:r>
              <a:rPr lang="en-GB" sz="2000" b="1" dirty="0">
                <a:latin typeface="Calibri" panose="020F0502020204030204" pitchFamily="34" charset="0"/>
                <a:ea typeface="Calibri" panose="020F0502020204030204" pitchFamily="34" charset="0"/>
                <a:cs typeface="Times New Roman" panose="02020603050405020304" pitchFamily="18" charset="0"/>
              </a:rPr>
              <a:t>:</a:t>
            </a:r>
          </a:p>
          <a:p>
            <a:pPr marL="0" marR="0" lvl="0" indent="0" defTabSz="914400" rtl="0" eaLnBrk="1" fontAlgn="auto" latinLnBrk="0" hangingPunct="1">
              <a:spcBef>
                <a:spcPts val="0"/>
              </a:spcBef>
              <a:spcAft>
                <a:spcPts val="800"/>
              </a:spcAft>
              <a:buClrTx/>
              <a:buSzTx/>
              <a:buFontTx/>
              <a:buNone/>
              <a:tabLst/>
              <a:defRPr/>
            </a:pPr>
            <a:r>
              <a:rPr lang="en-GB"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1 child has severe learning difficulties and communication and interaction needs.</a:t>
            </a:r>
          </a:p>
          <a:p>
            <a:pPr marL="0" marR="0" lvl="0" indent="0" defTabSz="914400" rtl="0" eaLnBrk="1" fontAlgn="auto" latinLnBrk="0" hangingPunct="1">
              <a:spcBef>
                <a:spcPts val="0"/>
              </a:spcBef>
              <a:spcAft>
                <a:spcPts val="800"/>
              </a:spcAft>
              <a:buClrTx/>
              <a:buSzTx/>
              <a:buFontTx/>
              <a:buNone/>
              <a:tabLst/>
              <a:defRPr/>
            </a:pPr>
            <a:r>
              <a:rPr lang="en-GB"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1 child has communication and interaction needs and physical needs</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have 1 child with an EHC Plan in Y1.</a:t>
            </a:r>
          </a:p>
          <a:p>
            <a:pPr marL="0" marR="0" lvl="0" indent="0" algn="l" defTabSz="914400" rtl="0" eaLnBrk="1" fontAlgn="auto" latinLnBrk="0" hangingPunct="1">
              <a:lnSpc>
                <a:spcPct val="90000"/>
              </a:lnSpc>
              <a:spcBef>
                <a:spcPts val="0"/>
              </a:spcBef>
              <a:spcAft>
                <a:spcPts val="800"/>
              </a:spcAft>
              <a:buClrTx/>
              <a:buSzTx/>
              <a:buFontTx/>
              <a:buNone/>
              <a:tabLst/>
              <a:defRPr/>
            </a:pPr>
            <a:r>
              <a:rPr lang="en-GB" sz="2000" dirty="0">
                <a:solidFill>
                  <a:srgbClr val="4472C4">
                    <a:lumMod val="75000"/>
                  </a:srgbClr>
                </a:solidFill>
                <a:latin typeface="Calibri" panose="020F0502020204030204" pitchFamily="34" charset="0"/>
                <a:ea typeface="Calibri" panose="020F0502020204030204" pitchFamily="34" charset="0"/>
                <a:cs typeface="Times New Roman" panose="02020603050405020304" pitchFamily="18" charset="0"/>
              </a:rPr>
              <a:t>This child has communication and interaction needs and social and emotional needs </a:t>
            </a:r>
            <a:endParaRPr kumimoji="0" lang="en-GB" sz="20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spcBef>
                <a:spcPts val="0"/>
              </a:spcBef>
              <a:spcAft>
                <a:spcPts val="800"/>
              </a:spcAft>
              <a:buClrTx/>
              <a:buSzTx/>
              <a:buFontTx/>
              <a:buNone/>
              <a:tabLst/>
              <a:defRPr/>
            </a:pPr>
            <a:endParaRPr lang="en-GB"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spcBef>
                <a:spcPts val="0"/>
              </a:spcBef>
              <a:spcAft>
                <a:spcPts val="800"/>
              </a:spcAft>
              <a:buClrTx/>
              <a:buSzTx/>
              <a:buFontTx/>
              <a:buNone/>
              <a:tabLst/>
              <a:defRPr/>
            </a:pPr>
            <a:r>
              <a:rPr kumimoji="0" lang="en-GB" sz="2000" b="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We have 1 child with an EHC Plan in Y3.</a:t>
            </a:r>
          </a:p>
          <a:p>
            <a:pPr marL="0" marR="0" lvl="0" indent="0" defTabSz="914400" rtl="0" eaLnBrk="1" fontAlgn="auto" latinLnBrk="0" hangingPunct="1">
              <a:spcBef>
                <a:spcPts val="0"/>
              </a:spcBef>
              <a:spcAft>
                <a:spcPts val="800"/>
              </a:spcAft>
              <a:buClrTx/>
              <a:buSzTx/>
              <a:buFontTx/>
              <a:buNone/>
              <a:tabLst/>
              <a:defRPr/>
            </a:pPr>
            <a:r>
              <a:rPr lang="en-GB"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child has cerebral palsy.</a:t>
            </a:r>
            <a:endParaRPr kumimoji="0" lang="en-GB" sz="200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spcBef>
                <a:spcPts val="0"/>
              </a:spcBef>
              <a:spcAft>
                <a:spcPts val="800"/>
              </a:spcAft>
              <a:buClrTx/>
              <a:buSzTx/>
              <a:buFontTx/>
              <a:buNone/>
              <a:tabLst/>
              <a:defRPr/>
            </a:pPr>
            <a:endParaRPr kumimoji="0" lang="en-GB"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798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8A38-390C-40C0-8E1B-5BFADE43ADD5}"/>
              </a:ext>
            </a:extLst>
          </p:cNvPr>
          <p:cNvSpPr>
            <a:spLocks noGrp="1"/>
          </p:cNvSpPr>
          <p:nvPr>
            <p:ph type="title"/>
          </p:nvPr>
        </p:nvSpPr>
        <p:spPr>
          <a:xfrm>
            <a:off x="6096000" y="802198"/>
            <a:ext cx="4952999" cy="1413326"/>
          </a:xfrm>
        </p:spPr>
        <p:txBody>
          <a:bodyPr anchor="b">
            <a:normAutofit/>
          </a:bodyPr>
          <a:lstStyle/>
          <a:p>
            <a:r>
              <a:rPr lang="en-GB" sz="3100" dirty="0">
                <a:solidFill>
                  <a:schemeClr val="tx2"/>
                </a:solidFill>
                <a:latin typeface="Calibri Light" panose="020F0302020204030204"/>
              </a:rPr>
              <a:t>Provision for our new children with EHCPs</a:t>
            </a:r>
            <a:endParaRPr lang="en-GB" sz="3100" dirty="0">
              <a:solidFill>
                <a:schemeClr val="tx2"/>
              </a:solidFill>
            </a:endParaRPr>
          </a:p>
        </p:txBody>
      </p:sp>
      <p:pic>
        <p:nvPicPr>
          <p:cNvPr id="33" name="Graphic 32" descr="Family">
            <a:extLst>
              <a:ext uri="{FF2B5EF4-FFF2-40B4-BE49-F238E27FC236}">
                <a16:creationId xmlns:a16="http://schemas.microsoft.com/office/drawing/2014/main" id="{F85C6B0A-E858-041B-247D-82CAEA9D27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518" y="1035459"/>
            <a:ext cx="4793644" cy="4793644"/>
          </a:xfrm>
          <a:prstGeom prst="rect">
            <a:avLst/>
          </a:prstGeom>
        </p:spPr>
      </p:pic>
      <p:grpSp>
        <p:nvGrpSpPr>
          <p:cNvPr id="54" name="Group 47">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49" name="Freeform: Shape 48">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49">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Freeform: Shape 52">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1CE8D82E-A51E-7933-3B97-657C66960ECE}"/>
              </a:ext>
            </a:extLst>
          </p:cNvPr>
          <p:cNvSpPr>
            <a:spLocks noGrp="1"/>
          </p:cNvSpPr>
          <p:nvPr>
            <p:ph idx="1"/>
          </p:nvPr>
        </p:nvSpPr>
        <p:spPr>
          <a:xfrm>
            <a:off x="6096000" y="2596243"/>
            <a:ext cx="4953000" cy="3573493"/>
          </a:xfrm>
        </p:spPr>
        <p:txBody>
          <a:bodyPr>
            <a:normAutofit fontScale="92500" lnSpcReduction="20000"/>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With new children with EHCPs in our Reception Class, staff have carried out training especially in speech, language and communication to support these children.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Attention and Listening</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Use of Visuals</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Information Carrying Words</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Colourful Semantics</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Makaton</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They are making full use of this training and developing positive relationships with these children.</a:t>
            </a:r>
          </a:p>
          <a:p>
            <a:pPr marL="0" marR="0" lvl="0" indent="0" defTabSz="914400" rtl="0" eaLnBrk="1" fontAlgn="auto" latinLnBrk="0" hangingPunct="1">
              <a:spcBef>
                <a:spcPts val="0"/>
              </a:spcBef>
              <a:spcAft>
                <a:spcPts val="800"/>
              </a:spcAft>
              <a:buClrTx/>
              <a:buSzTx/>
              <a:buFontTx/>
              <a:buNone/>
              <a:tabLst/>
              <a:defRPr/>
            </a:pPr>
            <a:endParaRPr kumimoji="0" lang="en-GB" sz="16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29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10D07E-A660-7F44-194F-97D362554529}"/>
              </a:ext>
            </a:extLst>
          </p:cNvPr>
          <p:cNvPicPr>
            <a:picLocks noChangeAspect="1"/>
          </p:cNvPicPr>
          <p:nvPr/>
        </p:nvPicPr>
        <p:blipFill>
          <a:blip r:embed="rId3"/>
          <a:stretch>
            <a:fillRect/>
          </a:stretch>
        </p:blipFill>
        <p:spPr>
          <a:xfrm>
            <a:off x="1187572" y="643467"/>
            <a:ext cx="9816855" cy="5571066"/>
          </a:xfrm>
          <a:prstGeom prst="rect">
            <a:avLst/>
          </a:prstGeom>
        </p:spPr>
      </p:pic>
    </p:spTree>
    <p:extLst>
      <p:ext uri="{BB962C8B-B14F-4D97-AF65-F5344CB8AC3E}">
        <p14:creationId xmlns:p14="http://schemas.microsoft.com/office/powerpoint/2010/main" val="81250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B40F2-F018-91DA-BDD1-D84AD844EE17}"/>
              </a:ext>
            </a:extLst>
          </p:cNvPr>
          <p:cNvPicPr>
            <a:picLocks noChangeAspect="1"/>
          </p:cNvPicPr>
          <p:nvPr/>
        </p:nvPicPr>
        <p:blipFill>
          <a:blip r:embed="rId3"/>
          <a:stretch>
            <a:fillRect/>
          </a:stretch>
        </p:blipFill>
        <p:spPr>
          <a:xfrm>
            <a:off x="0" y="15064"/>
            <a:ext cx="12192000" cy="6827871"/>
          </a:xfrm>
          <a:prstGeom prst="rect">
            <a:avLst/>
          </a:prstGeom>
        </p:spPr>
      </p:pic>
    </p:spTree>
    <p:extLst>
      <p:ext uri="{BB962C8B-B14F-4D97-AF65-F5344CB8AC3E}">
        <p14:creationId xmlns:p14="http://schemas.microsoft.com/office/powerpoint/2010/main" val="2141896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562A80-CF37-7A90-CD53-1C58DC47599C}"/>
              </a:ext>
            </a:extLst>
          </p:cNvPr>
          <p:cNvPicPr>
            <a:picLocks noChangeAspect="1"/>
          </p:cNvPicPr>
          <p:nvPr/>
        </p:nvPicPr>
        <p:blipFill>
          <a:blip r:embed="rId2"/>
          <a:stretch>
            <a:fillRect/>
          </a:stretch>
        </p:blipFill>
        <p:spPr>
          <a:xfrm>
            <a:off x="3172315" y="1123527"/>
            <a:ext cx="5847364" cy="4604800"/>
          </a:xfrm>
          <a:prstGeom prst="rect">
            <a:avLst/>
          </a:prstGeom>
        </p:spPr>
      </p:pic>
    </p:spTree>
    <p:extLst>
      <p:ext uri="{BB962C8B-B14F-4D97-AF65-F5344CB8AC3E}">
        <p14:creationId xmlns:p14="http://schemas.microsoft.com/office/powerpoint/2010/main" val="2833195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521D1C-A39E-5266-921A-211DE3723252}"/>
              </a:ext>
            </a:extLst>
          </p:cNvPr>
          <p:cNvPicPr>
            <a:picLocks noChangeAspect="1"/>
          </p:cNvPicPr>
          <p:nvPr/>
        </p:nvPicPr>
        <p:blipFill>
          <a:blip r:embed="rId2"/>
          <a:stretch>
            <a:fillRect/>
          </a:stretch>
        </p:blipFill>
        <p:spPr>
          <a:xfrm>
            <a:off x="3418788" y="1123527"/>
            <a:ext cx="5354419" cy="4604800"/>
          </a:xfrm>
          <a:prstGeom prst="rect">
            <a:avLst/>
          </a:prstGeom>
        </p:spPr>
      </p:pic>
    </p:spTree>
    <p:extLst>
      <p:ext uri="{BB962C8B-B14F-4D97-AF65-F5344CB8AC3E}">
        <p14:creationId xmlns:p14="http://schemas.microsoft.com/office/powerpoint/2010/main" val="172184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6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1">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D50420-37BF-307E-2956-32505D98C437}"/>
              </a:ext>
            </a:extLst>
          </p:cNvPr>
          <p:cNvSpPr>
            <a:spLocks noGrp="1"/>
          </p:cNvSpPr>
          <p:nvPr>
            <p:ph type="title"/>
          </p:nvPr>
        </p:nvSpPr>
        <p:spPr>
          <a:xfrm>
            <a:off x="1137034" y="609600"/>
            <a:ext cx="6881026" cy="1322887"/>
          </a:xfrm>
        </p:spPr>
        <p:txBody>
          <a:bodyPr>
            <a:normAutofit/>
          </a:bodyPr>
          <a:lstStyle/>
          <a:p>
            <a:pPr marL="228600" marR="0" lvl="0" indent="-228600" defTabSz="914400" rtl="0" eaLnBrk="1" fontAlgn="auto" latinLnBrk="0" hangingPunct="1">
              <a:spcBef>
                <a:spcPts val="1000"/>
              </a:spcBef>
              <a:spcAft>
                <a:spcPts val="800"/>
              </a:spcAft>
              <a:tabLst/>
              <a:defRPr/>
            </a:pPr>
            <a:r>
              <a:rPr kumimoji="0" lang="en-GB" sz="21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How our Curriculum is suited to the particular Special Needs of our Children at Minsterley Primary School</a:t>
            </a:r>
            <a:br>
              <a:rPr kumimoji="0" lang="en-GB" sz="21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br>
            <a:endParaRPr lang="en-GB" sz="2100" dirty="0"/>
          </a:p>
        </p:txBody>
      </p:sp>
      <p:sp>
        <p:nvSpPr>
          <p:cNvPr id="54" name="Content Placeholder 2">
            <a:extLst>
              <a:ext uri="{FF2B5EF4-FFF2-40B4-BE49-F238E27FC236}">
                <a16:creationId xmlns:a16="http://schemas.microsoft.com/office/drawing/2014/main" id="{F6B2B666-8F51-FAA8-CD34-D89D290B1ACB}"/>
              </a:ext>
            </a:extLst>
          </p:cNvPr>
          <p:cNvSpPr>
            <a:spLocks noGrp="1"/>
          </p:cNvSpPr>
          <p:nvPr>
            <p:ph idx="1"/>
          </p:nvPr>
        </p:nvSpPr>
        <p:spPr>
          <a:xfrm>
            <a:off x="1137034" y="1630838"/>
            <a:ext cx="6573951" cy="4471850"/>
          </a:xfrm>
        </p:spPr>
        <p:txBody>
          <a:bodyPr>
            <a:normAutofit lnSpcReduction="10000"/>
          </a:bodyPr>
          <a:lstStyle/>
          <a:p>
            <a:pPr marL="0" lvl="0" indent="0">
              <a:buNone/>
            </a:pPr>
            <a:r>
              <a:rPr lang="en-US" sz="2000" b="1" dirty="0">
                <a:solidFill>
                  <a:schemeClr val="accent1">
                    <a:lumMod val="75000"/>
                  </a:schemeClr>
                </a:solidFill>
              </a:rPr>
              <a:t>1. Specific Learning Difficulties (</a:t>
            </a:r>
            <a:r>
              <a:rPr lang="en-US" sz="2000" b="1" dirty="0" err="1">
                <a:solidFill>
                  <a:schemeClr val="accent1">
                    <a:lumMod val="75000"/>
                  </a:schemeClr>
                </a:solidFill>
              </a:rPr>
              <a:t>SpLD</a:t>
            </a:r>
            <a:r>
              <a:rPr lang="en-US" sz="2000" b="1" dirty="0">
                <a:solidFill>
                  <a:schemeClr val="accent1">
                    <a:lumMod val="75000"/>
                  </a:schemeClr>
                </a:solidFill>
              </a:rPr>
              <a:t>)</a:t>
            </a:r>
            <a:endParaRPr lang="en-GB"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W</a:t>
            </a:r>
            <a:r>
              <a:rPr lang="en-GB" sz="1600" dirty="0">
                <a:effectLst/>
                <a:latin typeface="Calibri" panose="020F0502020204030204" pitchFamily="34" charset="0"/>
                <a:ea typeface="Calibri" panose="020F0502020204030204" pitchFamily="34" charset="0"/>
                <a:cs typeface="Times New Roman" panose="02020603050405020304" pitchFamily="18" charset="0"/>
              </a:rPr>
              <a:t>e aim for regular retrieval and repetition and prioritise consolidation of content over quantity of content. This is particularly appropriate for our children with specific learning difficulties</a:t>
            </a:r>
            <a:r>
              <a:rPr lang="en-GB" sz="1600" dirty="0">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We make our learning multisensory through varied approaches including in our phonics teaching and with our use of technology. Technology helps us with whole class teaching using scaffolding for example as part worked examples are presented to the children by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powerpoint</a:t>
            </a:r>
            <a:r>
              <a:rPr lang="en-GB" sz="1600" dirty="0">
                <a:effectLst/>
                <a:latin typeface="Calibri" panose="020F0502020204030204" pitchFamily="34" charset="0"/>
                <a:ea typeface="Calibri" panose="020F0502020204030204" pitchFamily="34" charset="0"/>
                <a:cs typeface="Times New Roman" panose="02020603050405020304" pitchFamily="18" charset="0"/>
              </a:rPr>
              <a:t>, along with our working walls that are actually used rather than simply displays. Technology and scaffolding are 2 strategies recommended for children with SEN by EEF. Children with </a:t>
            </a:r>
            <a:r>
              <a:rPr lang="en-GB" sz="1600" dirty="0" err="1">
                <a:latin typeface="Calibri" panose="020F0502020204030204" pitchFamily="34" charset="0"/>
                <a:ea typeface="Calibri" panose="020F0502020204030204" pitchFamily="34" charset="0"/>
                <a:cs typeface="Times New Roman" panose="02020603050405020304" pitchFamily="18" charset="0"/>
              </a:rPr>
              <a:t>SpLD</a:t>
            </a:r>
            <a:r>
              <a:rPr lang="en-GB" sz="1600" dirty="0">
                <a:latin typeface="Calibri" panose="020F0502020204030204" pitchFamily="34" charset="0"/>
                <a:ea typeface="Calibri" panose="020F0502020204030204" pitchFamily="34" charset="0"/>
                <a:cs typeface="Times New Roman" panose="02020603050405020304" pitchFamily="18" charset="0"/>
              </a:rPr>
              <a:t> benefit from the overlearning </a:t>
            </a:r>
            <a:r>
              <a:rPr lang="en-GB" sz="1600" dirty="0" err="1">
                <a:latin typeface="Calibri" panose="020F0502020204030204" pitchFamily="34" charset="0"/>
                <a:ea typeface="Calibri" panose="020F0502020204030204" pitchFamily="34" charset="0"/>
                <a:cs typeface="Times New Roman" panose="02020603050405020304" pitchFamily="18" charset="0"/>
              </a:rPr>
              <a:t>eg</a:t>
            </a:r>
            <a:r>
              <a:rPr lang="en-GB" sz="1600" dirty="0">
                <a:latin typeface="Calibri" panose="020F0502020204030204" pitchFamily="34" charset="0"/>
                <a:ea typeface="Calibri" panose="020F0502020204030204" pitchFamily="34" charset="0"/>
                <a:cs typeface="Times New Roman" panose="02020603050405020304" pitchFamily="18" charset="0"/>
              </a:rPr>
              <a:t> of TTRS, precision GPCs and phonics flashcards.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We widely use apps such as Spelling Shed and Nessy to give explicit training and multisensory practice in phonics and reading and spelling rules. We use screeners to try to pinpoint specific areas of difficulty such as auditory memory, visual sequencing, processing speed and many  more dyslexic traits to try to offer support in our te2 aching.</a:t>
            </a:r>
          </a:p>
          <a:p>
            <a:pPr marL="0" indent="0">
              <a:buNone/>
            </a:pPr>
            <a:endParaRPr lang="en-GB" sz="1000" dirty="0"/>
          </a:p>
        </p:txBody>
      </p:sp>
      <p:pic>
        <p:nvPicPr>
          <p:cNvPr id="58" name="Graphic 57" descr="Classroom">
            <a:extLst>
              <a:ext uri="{FF2B5EF4-FFF2-40B4-BE49-F238E27FC236}">
                <a16:creationId xmlns:a16="http://schemas.microsoft.com/office/drawing/2014/main" id="{E21BE7E3-0D1E-4035-281B-32DE3241A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109697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6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1">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D50420-37BF-307E-2956-32505D98C437}"/>
              </a:ext>
            </a:extLst>
          </p:cNvPr>
          <p:cNvSpPr>
            <a:spLocks noGrp="1"/>
          </p:cNvSpPr>
          <p:nvPr>
            <p:ph type="title"/>
          </p:nvPr>
        </p:nvSpPr>
        <p:spPr>
          <a:xfrm>
            <a:off x="1137034" y="609600"/>
            <a:ext cx="6881026" cy="1322887"/>
          </a:xfrm>
        </p:spPr>
        <p:txBody>
          <a:bodyPr>
            <a:normAutofit/>
          </a:bodyPr>
          <a:lstStyle/>
          <a:p>
            <a:pPr marL="228600" marR="0" lvl="0" indent="-228600" defTabSz="914400" rtl="0" eaLnBrk="1" fontAlgn="auto" latinLnBrk="0" hangingPunct="1">
              <a:spcBef>
                <a:spcPts val="1000"/>
              </a:spcBef>
              <a:spcAft>
                <a:spcPts val="800"/>
              </a:spcAft>
              <a:tabLst/>
              <a:defRPr/>
            </a:pPr>
            <a:r>
              <a:rPr kumimoji="0" lang="en-GB" sz="21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How our Curriculum is suited to the particular Special Needs of our Children at Minsterley Primary School</a:t>
            </a:r>
            <a:br>
              <a:rPr kumimoji="0" lang="en-GB" sz="21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br>
            <a:endParaRPr lang="en-GB" sz="2100" dirty="0"/>
          </a:p>
        </p:txBody>
      </p:sp>
      <p:sp>
        <p:nvSpPr>
          <p:cNvPr id="54" name="Content Placeholder 2">
            <a:extLst>
              <a:ext uri="{FF2B5EF4-FFF2-40B4-BE49-F238E27FC236}">
                <a16:creationId xmlns:a16="http://schemas.microsoft.com/office/drawing/2014/main" id="{F6B2B666-8F51-FAA8-CD34-D89D290B1ACB}"/>
              </a:ext>
            </a:extLst>
          </p:cNvPr>
          <p:cNvSpPr>
            <a:spLocks noGrp="1"/>
          </p:cNvSpPr>
          <p:nvPr>
            <p:ph idx="1"/>
          </p:nvPr>
        </p:nvSpPr>
        <p:spPr>
          <a:xfrm>
            <a:off x="1137034" y="1630838"/>
            <a:ext cx="6573951" cy="4471850"/>
          </a:xfrm>
        </p:spPr>
        <p:txBody>
          <a:bodyPr>
            <a:normAutofit lnSpcReduction="10000"/>
          </a:bodyPr>
          <a:lstStyle/>
          <a:p>
            <a:pPr marL="0" lvl="0" indent="0">
              <a:buNone/>
            </a:pPr>
            <a:r>
              <a:rPr lang="en-US" sz="2000" b="1" dirty="0">
                <a:solidFill>
                  <a:schemeClr val="accent1">
                    <a:lumMod val="75000"/>
                  </a:schemeClr>
                </a:solidFill>
              </a:rPr>
              <a:t>1. Specific Learning Difficulties (</a:t>
            </a:r>
            <a:r>
              <a:rPr lang="en-US" sz="2000" b="1" dirty="0" err="1">
                <a:solidFill>
                  <a:schemeClr val="accent1">
                    <a:lumMod val="75000"/>
                  </a:schemeClr>
                </a:solidFill>
              </a:rPr>
              <a:t>SpLD</a:t>
            </a:r>
            <a:r>
              <a:rPr lang="en-US" sz="2000" b="1" dirty="0">
                <a:solidFill>
                  <a:schemeClr val="accent1">
                    <a:lumMod val="75000"/>
                  </a:schemeClr>
                </a:solidFill>
              </a:rPr>
              <a:t>)</a:t>
            </a:r>
            <a:endParaRPr lang="en-GB"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Same day intervention is used for Maths to form flexible groupings. Flexible </a:t>
            </a:r>
            <a:r>
              <a:rPr lang="en-GB" sz="1800" dirty="0">
                <a:latin typeface="Calibri" panose="020F0502020204030204" pitchFamily="34" charset="0"/>
                <a:ea typeface="Calibri" panose="020F0502020204030204" pitchFamily="34" charset="0"/>
                <a:cs typeface="Times New Roman" panose="02020603050405020304" pitchFamily="18" charset="0"/>
              </a:rPr>
              <a:t>grouping is an EEF recommended strategy for children with SEN. </a:t>
            </a: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alongside targeted interventions in number bond and times table recall and also </a:t>
            </a:r>
            <a:r>
              <a:rPr lang="en-GB" sz="1800" dirty="0">
                <a:latin typeface="Calibri" panose="020F0502020204030204" pitchFamily="34" charset="0"/>
                <a:ea typeface="Calibri" panose="020F0502020204030204" pitchFamily="34" charset="0"/>
                <a:cs typeface="Times New Roman" panose="02020603050405020304" pitchFamily="18" charset="0"/>
              </a:rPr>
              <a:t>mostly daily </a:t>
            </a:r>
            <a:r>
              <a:rPr lang="en-GB" sz="1800" dirty="0">
                <a:effectLst/>
                <a:latin typeface="Calibri" panose="020F0502020204030204" pitchFamily="34" charset="0"/>
                <a:ea typeface="Calibri" panose="020F0502020204030204" pitchFamily="34" charset="0"/>
                <a:cs typeface="Times New Roman" panose="02020603050405020304" pitchFamily="18" charset="0"/>
              </a:rPr>
              <a:t>whole class NCETM teaching in all classes to overlearn key number facts and procedures.</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This particularly benefits our children with varied maths difficulties.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a positive culture that prioritises an environment where children are encouraged to take risks and learn from ‘marvellous mistakes</a:t>
            </a:r>
            <a:r>
              <a:rPr lang="en-GB" sz="1800" dirty="0">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use google chrome books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-pads as our main way of recording. This provides a satisfying presentation format for children who would otherwise be demoralised by their handwriting and organisation. Gross and fine motor skills are not neglected though and are practised in Cool Kids and Funky Finger interventions for example.</a:t>
            </a:r>
          </a:p>
          <a:p>
            <a:pPr marL="0" indent="0">
              <a:buNone/>
            </a:pPr>
            <a:endParaRPr lang="en-GB" sz="1000" dirty="0"/>
          </a:p>
        </p:txBody>
      </p:sp>
      <p:pic>
        <p:nvPicPr>
          <p:cNvPr id="58" name="Graphic 57" descr="Classroom">
            <a:extLst>
              <a:ext uri="{FF2B5EF4-FFF2-40B4-BE49-F238E27FC236}">
                <a16:creationId xmlns:a16="http://schemas.microsoft.com/office/drawing/2014/main" id="{E21BE7E3-0D1E-4035-281B-32DE3241A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278699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274351-62F3-A342-B282-22B8E5E501E7}"/>
              </a:ext>
            </a:extLst>
          </p:cNvPr>
          <p:cNvSpPr>
            <a:spLocks noGrp="1"/>
          </p:cNvSpPr>
          <p:nvPr>
            <p:ph type="title"/>
          </p:nvPr>
        </p:nvSpPr>
        <p:spPr>
          <a:xfrm>
            <a:off x="838200" y="365125"/>
            <a:ext cx="10515600" cy="1325563"/>
          </a:xfrm>
        </p:spPr>
        <p:txBody>
          <a:bodyPr>
            <a:normAutofit/>
          </a:bodyPr>
          <a:lstStyle/>
          <a:p>
            <a:pPr marL="0" marR="0" lvl="0" indent="0" defTabSz="914400" eaLnBrk="1" fontAlgn="auto" latinLnBrk="0" hangingPunct="1">
              <a:spcBef>
                <a:spcPts val="0"/>
              </a:spcBef>
              <a:spcAft>
                <a:spcPts val="0"/>
              </a:spcAft>
              <a:buClrTx/>
              <a:buSzTx/>
              <a:buFontTx/>
              <a:buNone/>
              <a:tabLst/>
              <a:defRPr/>
            </a:pPr>
            <a:r>
              <a:rPr lang="en-GB" sz="2100" dirty="0">
                <a:effectLst/>
                <a:latin typeface="Calibri" panose="020F0502020204030204" pitchFamily="34" charset="0"/>
                <a:ea typeface="Calibri" panose="020F0502020204030204" pitchFamily="34" charset="0"/>
                <a:cs typeface="Times New Roman" panose="02020603050405020304" pitchFamily="18" charset="0"/>
              </a:rPr>
              <a:t> </a:t>
            </a:r>
            <a:br>
              <a:rPr lang="en-GB" sz="2100" dirty="0">
                <a:effectLst/>
                <a:latin typeface="Calibri" panose="020F0502020204030204" pitchFamily="34" charset="0"/>
                <a:ea typeface="Calibri" panose="020F0502020204030204" pitchFamily="34" charset="0"/>
                <a:cs typeface="Times New Roman" panose="02020603050405020304" pitchFamily="18" charset="0"/>
              </a:rPr>
            </a:br>
            <a:r>
              <a:rPr lang="en-GB" sz="2100" b="1" dirty="0">
                <a:effectLst/>
                <a:latin typeface="Calibri" panose="020F0502020204030204" pitchFamily="34" charset="0"/>
                <a:ea typeface="Calibri" panose="020F0502020204030204" pitchFamily="34" charset="0"/>
                <a:cs typeface="Times New Roman" panose="02020603050405020304" pitchFamily="18" charset="0"/>
              </a:rPr>
              <a:t>Minsterley Provision for our Children’s Area of Needs – QFT – 1. </a:t>
            </a:r>
            <a:r>
              <a:rPr kumimoji="0" lang="en-GB" sz="2100" b="1" i="0" u="none" strike="noStrike" kern="0" cap="none" spc="0" normalizeH="0" baseline="0" noProof="0" dirty="0">
                <a:ln>
                  <a:noFill/>
                </a:ln>
                <a:effectLst/>
                <a:uLnTx/>
                <a:uFillTx/>
              </a:rPr>
              <a:t>Specific Learning Difficulties</a:t>
            </a:r>
            <a:br>
              <a:rPr kumimoji="0" lang="en-US" sz="2100" b="0" i="0" u="none" strike="noStrike" kern="0" cap="none" spc="0" normalizeH="0" baseline="0" noProof="0" dirty="0">
                <a:ln>
                  <a:noFill/>
                </a:ln>
                <a:effectLst/>
                <a:uLnTx/>
                <a:uFillTx/>
              </a:rPr>
            </a:br>
            <a:br>
              <a:rPr lang="en-GB" sz="2100" dirty="0">
                <a:effectLst/>
                <a:latin typeface="Calibri" panose="020F0502020204030204" pitchFamily="34" charset="0"/>
                <a:ea typeface="Calibri" panose="020F0502020204030204" pitchFamily="34" charset="0"/>
                <a:cs typeface="Times New Roman" panose="02020603050405020304" pitchFamily="18" charset="0"/>
              </a:rPr>
            </a:br>
            <a:endParaRPr lang="en-GB" sz="2100" dirty="0"/>
          </a:p>
        </p:txBody>
      </p:sp>
      <p:graphicFrame>
        <p:nvGraphicFramePr>
          <p:cNvPr id="5" name="Content Placeholder 2">
            <a:extLst>
              <a:ext uri="{FF2B5EF4-FFF2-40B4-BE49-F238E27FC236}">
                <a16:creationId xmlns:a16="http://schemas.microsoft.com/office/drawing/2014/main" id="{304F1892-D9FA-89CB-0AA9-FAEE2D7D9B9F}"/>
              </a:ext>
            </a:extLst>
          </p:cNvPr>
          <p:cNvGraphicFramePr>
            <a:graphicFrameLocks noGrp="1"/>
          </p:cNvGraphicFramePr>
          <p:nvPr>
            <p:ph idx="1"/>
            <p:extLst>
              <p:ext uri="{D42A27DB-BD31-4B8C-83A1-F6EECF244321}">
                <p14:modId xmlns:p14="http://schemas.microsoft.com/office/powerpoint/2010/main" val="4166683125"/>
              </p:ext>
            </p:extLst>
          </p:nvPr>
        </p:nvGraphicFramePr>
        <p:xfrm>
          <a:off x="838200" y="2002965"/>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06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4351-62F3-A342-B282-22B8E5E501E7}"/>
              </a:ext>
            </a:extLst>
          </p:cNvPr>
          <p:cNvSpPr>
            <a:spLocks noGrp="1"/>
          </p:cNvSpPr>
          <p:nvPr>
            <p:ph type="title"/>
          </p:nvPr>
        </p:nvSpPr>
        <p:spPr/>
        <p:txBody>
          <a:bodyP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4400" dirty="0">
                <a:effectLst/>
                <a:latin typeface="Calibri" panose="020F0502020204030204" pitchFamily="34" charset="0"/>
                <a:ea typeface="Calibri" panose="020F0502020204030204" pitchFamily="34" charset="0"/>
                <a:cs typeface="Times New Roman" panose="02020603050405020304" pitchFamily="18" charset="0"/>
              </a:rPr>
              <a:t> </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r>
              <a:rPr lang="en-GB" sz="4400" b="1" dirty="0">
                <a:effectLst/>
                <a:latin typeface="Calibri" panose="020F0502020204030204" pitchFamily="34" charset="0"/>
                <a:ea typeface="Calibri" panose="020F0502020204030204" pitchFamily="34" charset="0"/>
                <a:cs typeface="Times New Roman" panose="02020603050405020304" pitchFamily="18" charset="0"/>
              </a:rPr>
              <a:t>Minsterley Provision for our Children’s Area of Needs – </a:t>
            </a:r>
            <a:r>
              <a:rPr lang="en-GB" b="1" dirty="0">
                <a:latin typeface="Calibri" panose="020F0502020204030204" pitchFamily="34" charset="0"/>
                <a:ea typeface="Calibri" panose="020F0502020204030204" pitchFamily="34" charset="0"/>
                <a:cs typeface="Times New Roman" panose="02020603050405020304" pitchFamily="18" charset="0"/>
              </a:rPr>
              <a:t>Interventions-</a:t>
            </a:r>
            <a:r>
              <a:rPr lang="en-GB" sz="4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1. </a:t>
            </a:r>
            <a:r>
              <a:rPr kumimoji="0" lang="en-GB" sz="1800" b="1" i="0" u="none" strike="noStrike" kern="0" cap="none" spc="0" normalizeH="0" baseline="0" noProof="0" dirty="0">
                <a:ln>
                  <a:noFill/>
                </a:ln>
                <a:solidFill>
                  <a:sysClr val="windowText" lastClr="000000"/>
                </a:solidFill>
                <a:effectLst/>
                <a:uLnTx/>
                <a:uFillTx/>
              </a:rPr>
              <a:t>Specific Learning Difficulties</a:t>
            </a:r>
            <a:br>
              <a:rPr kumimoji="0" lang="en-US" sz="1800" b="0" i="0" u="none" strike="noStrike" kern="0" cap="none" spc="0" normalizeH="0" baseline="0" noProof="0" dirty="0">
                <a:ln>
                  <a:noFill/>
                </a:ln>
                <a:solidFill>
                  <a:sysClr val="windowText" lastClr="000000"/>
                </a:solidFill>
                <a:effectLst/>
                <a:uLnTx/>
                <a:uFillTx/>
              </a:rPr>
            </a:b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6" name="Content Placeholder 3">
            <a:extLst>
              <a:ext uri="{FF2B5EF4-FFF2-40B4-BE49-F238E27FC236}">
                <a16:creationId xmlns:a16="http://schemas.microsoft.com/office/drawing/2014/main" id="{A375DF18-B6A5-4BF1-C98D-A5976C4AC6B2}"/>
              </a:ext>
            </a:extLst>
          </p:cNvPr>
          <p:cNvGraphicFramePr>
            <a:graphicFrameLocks noGrp="1"/>
          </p:cNvGraphicFramePr>
          <p:nvPr>
            <p:ph idx="1"/>
            <p:extLst>
              <p:ext uri="{D42A27DB-BD31-4B8C-83A1-F6EECF244321}">
                <p14:modId xmlns:p14="http://schemas.microsoft.com/office/powerpoint/2010/main" val="9150271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93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7" name="TextBox 6">
            <a:extLst>
              <a:ext uri="{FF2B5EF4-FFF2-40B4-BE49-F238E27FC236}">
                <a16:creationId xmlns:a16="http://schemas.microsoft.com/office/drawing/2014/main" id="{99163EC4-2BBF-43A3-906F-93CE8E7E9423}"/>
              </a:ext>
            </a:extLst>
          </p:cNvPr>
          <p:cNvSpPr txBox="1"/>
          <p:nvPr/>
        </p:nvSpPr>
        <p:spPr>
          <a:xfrm rot="21379820">
            <a:off x="2278966" y="1102101"/>
            <a:ext cx="6344529" cy="584775"/>
          </a:xfrm>
          <a:prstGeom prst="rect">
            <a:avLst/>
          </a:prstGeom>
          <a:noFill/>
        </p:spPr>
        <p:txBody>
          <a:bodyPr wrap="square" rtlCol="0">
            <a:spAutoFit/>
          </a:bodyPr>
          <a:lstStyle/>
          <a:p>
            <a:pPr algn="ctr"/>
            <a:r>
              <a:rPr lang="en-GB" sz="3200" b="1" dirty="0"/>
              <a:t>INTENT STATEMENT</a:t>
            </a:r>
          </a:p>
        </p:txBody>
      </p:sp>
      <p:sp>
        <p:nvSpPr>
          <p:cNvPr id="3" name="Content Placeholder 2">
            <a:extLst>
              <a:ext uri="{FF2B5EF4-FFF2-40B4-BE49-F238E27FC236}">
                <a16:creationId xmlns:a16="http://schemas.microsoft.com/office/drawing/2014/main" id="{5F9FC35B-22C6-4FE4-8033-FC64FB2D5385}"/>
              </a:ext>
            </a:extLst>
          </p:cNvPr>
          <p:cNvSpPr>
            <a:spLocks noGrp="1"/>
          </p:cNvSpPr>
          <p:nvPr>
            <p:ph idx="1"/>
          </p:nvPr>
        </p:nvSpPr>
        <p:spPr>
          <a:xfrm rot="21342511">
            <a:off x="838200" y="1825625"/>
            <a:ext cx="10515600" cy="4351338"/>
          </a:xfrm>
        </p:spPr>
        <p:txBody>
          <a:bodyPr/>
          <a:lstStyle/>
          <a:p>
            <a:r>
              <a:rPr lang="en-GB" b="1" u="sng" dirty="0"/>
              <a:t>Aims</a:t>
            </a:r>
            <a:endParaRPr lang="en-GB" dirty="0"/>
          </a:p>
          <a:p>
            <a:r>
              <a:rPr lang="en-GB" dirty="0"/>
              <a:t>At Minsterley Primary School we believe that learning is a change to long term memory. We intend to create knowledge through spaced repetition and backwards and forwards learning. Our curriculum is built around repeated opportunities to strengthen key concepts. This suits our children with SEND very well as our primary area of need is Cognition and Learning - Specific Learning Difficulties. Fundamental to this is a positive culture where needs are understood and mistakes are treated as opportunities.</a:t>
            </a:r>
          </a:p>
          <a:p>
            <a:endParaRPr lang="en-GB" dirty="0"/>
          </a:p>
        </p:txBody>
      </p:sp>
    </p:spTree>
    <p:extLst>
      <p:ext uri="{BB962C8B-B14F-4D97-AF65-F5344CB8AC3E}">
        <p14:creationId xmlns:p14="http://schemas.microsoft.com/office/powerpoint/2010/main" val="1596700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4351-62F3-A342-B282-22B8E5E501E7}"/>
              </a:ext>
            </a:extLst>
          </p:cNvPr>
          <p:cNvSpPr>
            <a:spLocks noGrp="1"/>
          </p:cNvSpPr>
          <p:nvPr>
            <p:ph type="title"/>
          </p:nvPr>
        </p:nvSpPr>
        <p:spPr/>
        <p:txBody>
          <a:bodyP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4400" dirty="0">
                <a:effectLst/>
                <a:latin typeface="Calibri" panose="020F0502020204030204" pitchFamily="34" charset="0"/>
                <a:ea typeface="Calibri" panose="020F0502020204030204" pitchFamily="34" charset="0"/>
                <a:cs typeface="Times New Roman" panose="02020603050405020304" pitchFamily="18" charset="0"/>
              </a:rPr>
              <a:t> </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r>
              <a:rPr lang="en-GB" sz="4400" b="1" dirty="0">
                <a:effectLst/>
                <a:latin typeface="Calibri" panose="020F0502020204030204" pitchFamily="34" charset="0"/>
                <a:ea typeface="Calibri" panose="020F0502020204030204" pitchFamily="34" charset="0"/>
                <a:cs typeface="Times New Roman" panose="02020603050405020304" pitchFamily="18" charset="0"/>
              </a:rPr>
              <a:t>Minsterley Provision for our Children’s Area of Needs – </a:t>
            </a:r>
            <a:r>
              <a:rPr lang="en-GB" b="1" dirty="0">
                <a:latin typeface="Calibri" panose="020F0502020204030204" pitchFamily="34" charset="0"/>
                <a:ea typeface="Calibri" panose="020F0502020204030204" pitchFamily="34" charset="0"/>
                <a:cs typeface="Times New Roman" panose="02020603050405020304" pitchFamily="18" charset="0"/>
              </a:rPr>
              <a:t>Interventions-</a:t>
            </a:r>
            <a:r>
              <a:rPr lang="en-GB" sz="4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1. </a:t>
            </a:r>
            <a:r>
              <a:rPr kumimoji="0" lang="en-GB" sz="1800" b="1" i="0" u="none" strike="noStrike" kern="0" cap="none" spc="0" normalizeH="0" baseline="0" noProof="0" dirty="0">
                <a:ln>
                  <a:noFill/>
                </a:ln>
                <a:solidFill>
                  <a:sysClr val="windowText" lastClr="000000"/>
                </a:solidFill>
                <a:effectLst/>
                <a:uLnTx/>
                <a:uFillTx/>
              </a:rPr>
              <a:t>Specific Learning Difficulties</a:t>
            </a:r>
            <a:br>
              <a:rPr kumimoji="0" lang="en-US" sz="1800" b="0" i="0" u="none" strike="noStrike" kern="0" cap="none" spc="0" normalizeH="0" baseline="0" noProof="0" dirty="0">
                <a:ln>
                  <a:noFill/>
                </a:ln>
                <a:solidFill>
                  <a:sysClr val="windowText" lastClr="000000"/>
                </a:solidFill>
                <a:effectLst/>
                <a:uLnTx/>
                <a:uFillTx/>
              </a:rPr>
            </a:b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6" name="Content Placeholder 3">
            <a:extLst>
              <a:ext uri="{FF2B5EF4-FFF2-40B4-BE49-F238E27FC236}">
                <a16:creationId xmlns:a16="http://schemas.microsoft.com/office/drawing/2014/main" id="{A375DF18-B6A5-4BF1-C98D-A5976C4AC6B2}"/>
              </a:ext>
            </a:extLst>
          </p:cNvPr>
          <p:cNvGraphicFramePr>
            <a:graphicFrameLocks noGrp="1"/>
          </p:cNvGraphicFramePr>
          <p:nvPr>
            <p:ph idx="1"/>
            <p:extLst>
              <p:ext uri="{D42A27DB-BD31-4B8C-83A1-F6EECF244321}">
                <p14:modId xmlns:p14="http://schemas.microsoft.com/office/powerpoint/2010/main" val="14793588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2469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4351-62F3-A342-B282-22B8E5E501E7}"/>
              </a:ext>
            </a:extLst>
          </p:cNvPr>
          <p:cNvSpPr>
            <a:spLocks noGrp="1"/>
          </p:cNvSpPr>
          <p:nvPr>
            <p:ph type="title"/>
          </p:nvPr>
        </p:nvSpPr>
        <p:spPr/>
        <p:txBody>
          <a:bodyP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4400" dirty="0">
                <a:effectLst/>
                <a:latin typeface="Calibri" panose="020F0502020204030204" pitchFamily="34" charset="0"/>
                <a:ea typeface="Calibri" panose="020F0502020204030204" pitchFamily="34" charset="0"/>
                <a:cs typeface="Times New Roman" panose="02020603050405020304" pitchFamily="18" charset="0"/>
              </a:rPr>
              <a:t> </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r>
              <a:rPr lang="en-GB" sz="4400" b="1" dirty="0">
                <a:effectLst/>
                <a:latin typeface="Calibri" panose="020F0502020204030204" pitchFamily="34" charset="0"/>
                <a:ea typeface="Calibri" panose="020F0502020204030204" pitchFamily="34" charset="0"/>
                <a:cs typeface="Times New Roman" panose="02020603050405020304" pitchFamily="18" charset="0"/>
              </a:rPr>
              <a:t>Minsterley Provision for our Children’s Area of Needs – </a:t>
            </a:r>
            <a:r>
              <a:rPr lang="en-GB" b="1" dirty="0">
                <a:latin typeface="Calibri" panose="020F0502020204030204" pitchFamily="34" charset="0"/>
                <a:ea typeface="Calibri" panose="020F0502020204030204" pitchFamily="34" charset="0"/>
                <a:cs typeface="Times New Roman" panose="02020603050405020304" pitchFamily="18" charset="0"/>
              </a:rPr>
              <a:t>Interventions-</a:t>
            </a:r>
            <a:r>
              <a:rPr lang="en-GB" sz="4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1. </a:t>
            </a:r>
            <a:r>
              <a:rPr kumimoji="0" lang="en-GB" sz="1800" b="1" i="0" u="none" strike="noStrike" kern="0" cap="none" spc="0" normalizeH="0" baseline="0" noProof="0" dirty="0">
                <a:ln>
                  <a:noFill/>
                </a:ln>
                <a:solidFill>
                  <a:sysClr val="windowText" lastClr="000000"/>
                </a:solidFill>
                <a:effectLst/>
                <a:uLnTx/>
                <a:uFillTx/>
              </a:rPr>
              <a:t>Specific Learning Difficulties</a:t>
            </a:r>
            <a:br>
              <a:rPr kumimoji="0" lang="en-US" sz="1800" b="0" i="0" u="none" strike="noStrike" kern="0" cap="none" spc="0" normalizeH="0" baseline="0" noProof="0" dirty="0">
                <a:ln>
                  <a:noFill/>
                </a:ln>
                <a:solidFill>
                  <a:sysClr val="windowText" lastClr="000000"/>
                </a:solidFill>
                <a:effectLst/>
                <a:uLnTx/>
                <a:uFillTx/>
              </a:rPr>
            </a:b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6" name="Content Placeholder 3">
            <a:extLst>
              <a:ext uri="{FF2B5EF4-FFF2-40B4-BE49-F238E27FC236}">
                <a16:creationId xmlns:a16="http://schemas.microsoft.com/office/drawing/2014/main" id="{A375DF18-B6A5-4BF1-C98D-A5976C4AC6B2}"/>
              </a:ext>
            </a:extLst>
          </p:cNvPr>
          <p:cNvGraphicFramePr>
            <a:graphicFrameLocks noGrp="1"/>
          </p:cNvGraphicFramePr>
          <p:nvPr>
            <p:ph idx="1"/>
            <p:extLst>
              <p:ext uri="{D42A27DB-BD31-4B8C-83A1-F6EECF244321}">
                <p14:modId xmlns:p14="http://schemas.microsoft.com/office/powerpoint/2010/main" val="3843142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84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6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D50420-37BF-307E-2956-32505D98C437}"/>
              </a:ext>
            </a:extLst>
          </p:cNvPr>
          <p:cNvSpPr>
            <a:spLocks noGrp="1"/>
          </p:cNvSpPr>
          <p:nvPr>
            <p:ph type="title"/>
          </p:nvPr>
        </p:nvSpPr>
        <p:spPr>
          <a:xfrm>
            <a:off x="1137034" y="182880"/>
            <a:ext cx="6881026" cy="1749607"/>
          </a:xfrm>
        </p:spPr>
        <p:txBody>
          <a:bodyPr>
            <a:normAutofit/>
          </a:bodyPr>
          <a:lstStyle/>
          <a:p>
            <a:pPr marL="228600" marR="0" lvl="0" indent="-228600" defTabSz="914400" rtl="0" eaLnBrk="1" fontAlgn="auto" latinLnBrk="0" hangingPunct="1">
              <a:spcBef>
                <a:spcPts val="1000"/>
              </a:spcBef>
              <a:spcAft>
                <a:spcPts val="800"/>
              </a:spcAft>
              <a:tabLst/>
              <a:defRPr/>
            </a:pPr>
            <a:r>
              <a:rPr kumimoji="0" lang="en-GB" sz="21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How our Curriculum is suited to the particular Special Needs of our Children at Minsterley Primary School</a:t>
            </a:r>
            <a:br>
              <a:rPr kumimoji="0" lang="en-GB" sz="21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br>
            <a:endParaRPr lang="en-GB" sz="2100" dirty="0"/>
          </a:p>
        </p:txBody>
      </p:sp>
      <p:sp>
        <p:nvSpPr>
          <p:cNvPr id="54" name="Content Placeholder 2">
            <a:extLst>
              <a:ext uri="{FF2B5EF4-FFF2-40B4-BE49-F238E27FC236}">
                <a16:creationId xmlns:a16="http://schemas.microsoft.com/office/drawing/2014/main" id="{F6B2B666-8F51-FAA8-CD34-D89D290B1ACB}"/>
              </a:ext>
            </a:extLst>
          </p:cNvPr>
          <p:cNvSpPr>
            <a:spLocks noGrp="1"/>
          </p:cNvSpPr>
          <p:nvPr>
            <p:ph idx="1"/>
          </p:nvPr>
        </p:nvSpPr>
        <p:spPr>
          <a:xfrm>
            <a:off x="1137034" y="1555423"/>
            <a:ext cx="6573951" cy="4996205"/>
          </a:xfrm>
        </p:spPr>
        <p:txBody>
          <a:bodyPr>
            <a:normAutofit fontScale="62500" lnSpcReduction="20000"/>
          </a:bodyPr>
          <a:lstStyle/>
          <a:p>
            <a:pPr marL="0" lvl="0" indent="0">
              <a:buNone/>
            </a:pPr>
            <a:r>
              <a:rPr lang="en-US" sz="2900" b="1" baseline="0" dirty="0">
                <a:solidFill>
                  <a:schemeClr val="accent1">
                    <a:lumMod val="75000"/>
                  </a:schemeClr>
                </a:solidFill>
              </a:rPr>
              <a:t>2. Speech, Language and  Communication (SLCN) Difficulties and Social Communication issues (ASD) and </a:t>
            </a:r>
          </a:p>
          <a:p>
            <a:pPr marL="0" lvl="0" indent="0">
              <a:buNone/>
            </a:pPr>
            <a:endParaRPr lang="en-US" sz="2900" b="1" dirty="0">
              <a:solidFill>
                <a:schemeClr val="accent1">
                  <a:lumMod val="75000"/>
                </a:schemeClr>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900" b="1" i="0" u="none" strike="noStrike" kern="0" cap="none" spc="0" normalizeH="0" baseline="0" noProof="0" dirty="0">
                <a:ln>
                  <a:noFill/>
                </a:ln>
                <a:solidFill>
                  <a:srgbClr val="4472C4">
                    <a:lumMod val="75000"/>
                  </a:srgbClr>
                </a:solidFill>
                <a:effectLst/>
                <a:uLnTx/>
                <a:uFillTx/>
                <a:latin typeface="Calibri" panose="020F0502020204030204"/>
                <a:ea typeface="+mn-ea"/>
                <a:cs typeface="+mn-cs"/>
              </a:rPr>
              <a:t>3. Social, Emotional and Mental Health (SEMH): </a:t>
            </a:r>
          </a:p>
          <a:p>
            <a:pPr>
              <a:spcAft>
                <a:spcPts val="8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2600" dirty="0">
                <a:effectLst/>
                <a:latin typeface="Calibri" panose="020F0502020204030204" pitchFamily="34" charset="0"/>
                <a:ea typeface="Calibri" panose="020F0502020204030204" pitchFamily="34" charset="0"/>
                <a:cs typeface="Times New Roman" panose="02020603050405020304" pitchFamily="18" charset="0"/>
              </a:rPr>
              <a:t>We prioritise understanding a child’s underlying needs and deregulating challenging behaviour. Staff give much time to listening to children 1:1 and trying to understand and explore together how to help individuals with patterns of anxiety or behaviour. This might involve supervising play time, a special pass to see an adult to deregulate or chunking their time into specific purposes. </a:t>
            </a:r>
          </a:p>
          <a:p>
            <a:pPr>
              <a:spcAft>
                <a:spcPts val="800"/>
              </a:spcAft>
            </a:pPr>
            <a:r>
              <a:rPr lang="en-GB" sz="2600" dirty="0">
                <a:effectLst/>
                <a:latin typeface="Calibri" panose="020F0502020204030204" pitchFamily="34" charset="0"/>
                <a:ea typeface="Calibri" panose="020F0502020204030204" pitchFamily="34" charset="0"/>
                <a:cs typeface="Times New Roman" panose="02020603050405020304" pitchFamily="18" charset="0"/>
              </a:rPr>
              <a:t>We try to use </a:t>
            </a:r>
            <a:r>
              <a:rPr lang="en-GB" sz="2600" dirty="0">
                <a:latin typeface="Calibri" panose="020F0502020204030204" pitchFamily="34" charset="0"/>
                <a:ea typeface="Calibri" panose="020F0502020204030204" pitchFamily="34" charset="0"/>
                <a:cs typeface="Times New Roman" panose="02020603050405020304" pitchFamily="18" charset="0"/>
              </a:rPr>
              <a:t>clear and explicit instruction. </a:t>
            </a:r>
            <a:r>
              <a:rPr lang="en-GB" sz="2600" dirty="0">
                <a:effectLst/>
                <a:latin typeface="Calibri" panose="020F0502020204030204" pitchFamily="34" charset="0"/>
                <a:ea typeface="Calibri" panose="020F0502020204030204" pitchFamily="34" charset="0"/>
                <a:cs typeface="Times New Roman" panose="02020603050405020304" pitchFamily="18" charset="0"/>
              </a:rPr>
              <a:t>This is extremely important for our children with Social communication and interaction needs and social, emotional and mental health issues. </a:t>
            </a:r>
          </a:p>
          <a:p>
            <a:pPr>
              <a:spcAft>
                <a:spcPts val="800"/>
              </a:spcAft>
            </a:pPr>
            <a:r>
              <a:rPr lang="en-GB" sz="2600" dirty="0">
                <a:effectLst/>
                <a:latin typeface="Calibri" panose="020F0502020204030204" pitchFamily="34" charset="0"/>
                <a:ea typeface="Calibri" panose="020F0502020204030204" pitchFamily="34" charset="0"/>
                <a:cs typeface="Times New Roman" panose="02020603050405020304" pitchFamily="18" charset="0"/>
              </a:rPr>
              <a:t>Our children also have access to a rolling programme of varied 1:1 ELSA work and to interventions such as Zones of Regulation or 3 positives an evidence-based intervention to encourage a more positive outlook.</a:t>
            </a:r>
          </a:p>
          <a:p>
            <a:pPr marL="0" indent="0">
              <a:spcAft>
                <a:spcPts val="800"/>
              </a:spcAft>
              <a:buNone/>
            </a:pPr>
            <a:r>
              <a:rPr lang="en-GB" sz="13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300" dirty="0"/>
          </a:p>
        </p:txBody>
      </p:sp>
      <p:pic>
        <p:nvPicPr>
          <p:cNvPr id="56" name="Picture 55" descr="White puzzle with one red piece">
            <a:extLst>
              <a:ext uri="{FF2B5EF4-FFF2-40B4-BE49-F238E27FC236}">
                <a16:creationId xmlns:a16="http://schemas.microsoft.com/office/drawing/2014/main" id="{71BFF9B8-7441-29CC-9915-648FC65728E1}"/>
              </a:ext>
            </a:extLst>
          </p:cNvPr>
          <p:cNvPicPr>
            <a:picLocks noChangeAspect="1"/>
          </p:cNvPicPr>
          <p:nvPr/>
        </p:nvPicPr>
        <p:blipFill rotWithShape="1">
          <a:blip r:embed="rId2"/>
          <a:srcRect l="32939" r="31334" b="-1"/>
          <a:stretch/>
        </p:blipFill>
        <p:spPr>
          <a:xfrm>
            <a:off x="8795981" y="1155267"/>
            <a:ext cx="2906973" cy="4576896"/>
          </a:xfrm>
          <a:prstGeom prst="rect">
            <a:avLst/>
          </a:prstGeom>
        </p:spPr>
      </p:pic>
    </p:spTree>
    <p:extLst>
      <p:ext uri="{BB962C8B-B14F-4D97-AF65-F5344CB8AC3E}">
        <p14:creationId xmlns:p14="http://schemas.microsoft.com/office/powerpoint/2010/main" val="797786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74351-62F3-A342-B282-22B8E5E501E7}"/>
              </a:ext>
            </a:extLst>
          </p:cNvPr>
          <p:cNvSpPr>
            <a:spLocks noGrp="1"/>
          </p:cNvSpPr>
          <p:nvPr>
            <p:ph type="title"/>
          </p:nvPr>
        </p:nvSpPr>
        <p:spPr>
          <a:xfrm>
            <a:off x="8016084" y="547712"/>
            <a:ext cx="3337715" cy="5577367"/>
          </a:xfrm>
        </p:spPr>
        <p:txBody>
          <a:bodyPr>
            <a:normAutofit/>
          </a:bodyPr>
          <a:lstStyle/>
          <a:p>
            <a:pPr marL="0" marR="0" lvl="0" indent="0" defTabSz="914400" eaLnBrk="1" fontAlgn="auto" latinLnBrk="0" hangingPunct="1">
              <a:spcBef>
                <a:spcPts val="0"/>
              </a:spcBef>
              <a:spcAft>
                <a:spcPts val="0"/>
              </a:spcAft>
              <a:buClrTx/>
              <a:buSzTx/>
              <a:buFontTx/>
              <a:buNone/>
              <a:tabLst/>
              <a:defRPr/>
            </a:pP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b="1" dirty="0">
                <a:effectLst/>
                <a:latin typeface="Calibri" panose="020F0502020204030204" pitchFamily="34" charset="0"/>
                <a:ea typeface="Calibri" panose="020F0502020204030204" pitchFamily="34" charset="0"/>
                <a:cs typeface="Times New Roman" panose="02020603050405020304" pitchFamily="18" charset="0"/>
              </a:rPr>
              <a:t>Minsterley Provision for our Children’s Area of Needs – QFT</a:t>
            </a:r>
            <a:r>
              <a:rPr lang="en-GB" sz="3600" b="1" dirty="0">
                <a:latin typeface="Calibri" panose="020F0502020204030204" pitchFamily="34" charset="0"/>
                <a:ea typeface="Calibri" panose="020F0502020204030204" pitchFamily="34" charset="0"/>
                <a:cs typeface="Times New Roman" panose="02020603050405020304" pitchFamily="18" charset="0"/>
              </a:rPr>
              <a:t>-</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2. </a:t>
            </a:r>
            <a:r>
              <a:rPr lang="en-GB" sz="3600" b="1" kern="0" dirty="0">
                <a:latin typeface="Calibri" panose="020F0502020204030204" pitchFamily="34" charset="0"/>
                <a:ea typeface="Calibri" panose="020F0502020204030204" pitchFamily="34" charset="0"/>
                <a:cs typeface="Times New Roman" panose="02020603050405020304" pitchFamily="18" charset="0"/>
              </a:rPr>
              <a:t>Speech, Language and Communication</a:t>
            </a:r>
            <a:br>
              <a:rPr kumimoji="0" lang="en-US" sz="3600" b="0" i="0" u="none" strike="noStrike" kern="0" cap="none" spc="0" normalizeH="0" baseline="0" noProof="0" dirty="0">
                <a:ln>
                  <a:noFill/>
                </a:ln>
                <a:effectLst/>
                <a:uLnTx/>
                <a:uFillTx/>
              </a:rPr>
            </a:b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graphicFrame>
        <p:nvGraphicFramePr>
          <p:cNvPr id="6" name="Content Placeholder 3">
            <a:extLst>
              <a:ext uri="{FF2B5EF4-FFF2-40B4-BE49-F238E27FC236}">
                <a16:creationId xmlns:a16="http://schemas.microsoft.com/office/drawing/2014/main" id="{A375DF18-B6A5-4BF1-C98D-A5976C4AC6B2}"/>
              </a:ext>
            </a:extLst>
          </p:cNvPr>
          <p:cNvGraphicFramePr>
            <a:graphicFrameLocks noGrp="1"/>
          </p:cNvGraphicFramePr>
          <p:nvPr>
            <p:ph idx="1"/>
            <p:extLst>
              <p:ext uri="{D42A27DB-BD31-4B8C-83A1-F6EECF244321}">
                <p14:modId xmlns:p14="http://schemas.microsoft.com/office/powerpoint/2010/main" val="572728838"/>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349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7CCC60B-4D42-4FE4-BCB2-A713F52D0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74351-62F3-A342-B282-22B8E5E501E7}"/>
              </a:ext>
            </a:extLst>
          </p:cNvPr>
          <p:cNvSpPr>
            <a:spLocks noGrp="1"/>
          </p:cNvSpPr>
          <p:nvPr>
            <p:ph type="title"/>
          </p:nvPr>
        </p:nvSpPr>
        <p:spPr>
          <a:xfrm>
            <a:off x="6985647" y="557188"/>
            <a:ext cx="4368151" cy="5569291"/>
          </a:xfrm>
        </p:spPr>
        <p:txBody>
          <a:bodyPr>
            <a:normAutofit/>
          </a:bodyPr>
          <a:lstStyle/>
          <a:p>
            <a:pPr marL="0" marR="0" lvl="0" indent="0" defTabSz="914400" eaLnBrk="1" fontAlgn="auto" latinLnBrk="0" hangingPunct="1">
              <a:spcBef>
                <a:spcPts val="0"/>
              </a:spcBef>
              <a:spcAft>
                <a:spcPts val="0"/>
              </a:spcAft>
              <a:buClrTx/>
              <a:buSzTx/>
              <a:buFontTx/>
              <a:buNone/>
              <a:tabLst/>
              <a:defRPr/>
            </a:pP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b="1" dirty="0">
                <a:effectLst/>
                <a:latin typeface="Calibri" panose="020F0502020204030204" pitchFamily="34" charset="0"/>
                <a:ea typeface="Calibri" panose="020F0502020204030204" pitchFamily="34" charset="0"/>
                <a:cs typeface="Times New Roman" panose="02020603050405020304" pitchFamily="18" charset="0"/>
              </a:rPr>
              <a:t>Minsterley Provision for our Children’s Area of Needs – </a:t>
            </a:r>
            <a:r>
              <a:rPr lang="en-GB" sz="3600" b="1" dirty="0">
                <a:latin typeface="Calibri" panose="020F0502020204030204" pitchFamily="34" charset="0"/>
                <a:ea typeface="Calibri" panose="020F0502020204030204" pitchFamily="34" charset="0"/>
                <a:cs typeface="Times New Roman" panose="02020603050405020304" pitchFamily="18" charset="0"/>
              </a:rPr>
              <a:t>Interventions-</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2. </a:t>
            </a:r>
            <a:r>
              <a:rPr lang="en-GB" sz="3600" b="1" kern="0" dirty="0">
                <a:latin typeface="Calibri" panose="020F0502020204030204" pitchFamily="34" charset="0"/>
                <a:ea typeface="Calibri" panose="020F0502020204030204" pitchFamily="34" charset="0"/>
                <a:cs typeface="Times New Roman" panose="02020603050405020304" pitchFamily="18" charset="0"/>
              </a:rPr>
              <a:t>Speech, Language and Communication</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graphicFrame>
        <p:nvGraphicFramePr>
          <p:cNvPr id="6" name="Content Placeholder 3">
            <a:extLst>
              <a:ext uri="{FF2B5EF4-FFF2-40B4-BE49-F238E27FC236}">
                <a16:creationId xmlns:a16="http://schemas.microsoft.com/office/drawing/2014/main" id="{A375DF18-B6A5-4BF1-C98D-A5976C4AC6B2}"/>
              </a:ext>
            </a:extLst>
          </p:cNvPr>
          <p:cNvGraphicFramePr>
            <a:graphicFrameLocks noGrp="1"/>
          </p:cNvGraphicFramePr>
          <p:nvPr>
            <p:ph idx="1"/>
            <p:extLst>
              <p:ext uri="{D42A27DB-BD31-4B8C-83A1-F6EECF244321}">
                <p14:modId xmlns:p14="http://schemas.microsoft.com/office/powerpoint/2010/main" val="3348201662"/>
              </p:ext>
            </p:extLst>
          </p:nvPr>
        </p:nvGraphicFramePr>
        <p:xfrm>
          <a:off x="838200"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938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74351-62F3-A342-B282-22B8E5E501E7}"/>
              </a:ext>
            </a:extLst>
          </p:cNvPr>
          <p:cNvSpPr>
            <a:spLocks noGrp="1"/>
          </p:cNvSpPr>
          <p:nvPr>
            <p:ph type="title"/>
          </p:nvPr>
        </p:nvSpPr>
        <p:spPr>
          <a:xfrm>
            <a:off x="838200" y="556995"/>
            <a:ext cx="10515600" cy="1133693"/>
          </a:xfrm>
        </p:spPr>
        <p:txBody>
          <a:bodyPr>
            <a:normAutofit fontScale="90000"/>
          </a:bodyPr>
          <a:lstStyle/>
          <a:p>
            <a:pPr marL="0" marR="0" lvl="0" indent="0" defTabSz="914400" eaLnBrk="1" fontAlgn="auto" latinLnBrk="0" hangingPunct="1">
              <a:spcBef>
                <a:spcPts val="0"/>
              </a:spcBef>
              <a:spcAft>
                <a:spcPts val="0"/>
              </a:spcAft>
              <a:buClrTx/>
              <a:buSzTx/>
              <a:buFontTx/>
              <a:buNone/>
              <a:tabLst/>
              <a:defRPr/>
            </a:pP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br>
              <a:rPr lang="en-GB" sz="1700" dirty="0">
                <a:effectLst/>
                <a:latin typeface="Calibri" panose="020F0502020204030204" pitchFamily="34" charset="0"/>
                <a:ea typeface="Calibri" panose="020F0502020204030204" pitchFamily="34" charset="0"/>
                <a:cs typeface="Times New Roman" panose="02020603050405020304" pitchFamily="18" charset="0"/>
              </a:rPr>
            </a:br>
            <a:r>
              <a:rPr lang="en-GB" sz="2800" b="1" dirty="0">
                <a:effectLst/>
                <a:latin typeface="Calibri" panose="020F0502020204030204" pitchFamily="34" charset="0"/>
                <a:ea typeface="Calibri" panose="020F0502020204030204" pitchFamily="34" charset="0"/>
                <a:cs typeface="Times New Roman" panose="02020603050405020304" pitchFamily="18" charset="0"/>
              </a:rPr>
              <a:t>Minsterley Provision for our Children’s Area of Needs – QFT</a:t>
            </a:r>
            <a:r>
              <a:rPr lang="en-GB" sz="2800" b="1" dirty="0">
                <a:latin typeface="Calibri" panose="020F0502020204030204" pitchFamily="34" charset="0"/>
                <a:ea typeface="Calibri" panose="020F0502020204030204" pitchFamily="34" charset="0"/>
                <a:cs typeface="Times New Roman" panose="02020603050405020304" pitchFamily="18" charset="0"/>
              </a:rPr>
              <a:t>-</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3. </a:t>
            </a:r>
            <a:r>
              <a:rPr kumimoji="0" lang="en-GB" sz="2800" b="1" i="0" u="none" strike="noStrike" kern="0" cap="none" spc="0" normalizeH="0" baseline="0" noProof="0" dirty="0">
                <a:ln>
                  <a:noFill/>
                </a:ln>
                <a:effectLst/>
                <a:uLnTx/>
                <a:uFillTx/>
              </a:rPr>
              <a:t>Social, Emotional and Mental Health</a:t>
            </a:r>
            <a:br>
              <a:rPr kumimoji="0" lang="en-US" sz="2800" b="0" i="0" u="none" strike="noStrike" kern="0" cap="none" spc="0" normalizeH="0" baseline="0" noProof="0" dirty="0">
                <a:ln>
                  <a:noFill/>
                </a:ln>
                <a:effectLst/>
                <a:uLnTx/>
                <a:uFillTx/>
              </a:rPr>
            </a:br>
            <a:br>
              <a:rPr lang="en-GB" sz="1700" dirty="0">
                <a:effectLst/>
                <a:latin typeface="Calibri" panose="020F0502020204030204" pitchFamily="34" charset="0"/>
                <a:ea typeface="Calibri" panose="020F0502020204030204" pitchFamily="34" charset="0"/>
                <a:cs typeface="Times New Roman" panose="02020603050405020304" pitchFamily="18" charset="0"/>
              </a:rPr>
            </a:br>
            <a:endParaRPr lang="en-GB" sz="1700" dirty="0"/>
          </a:p>
        </p:txBody>
      </p:sp>
      <p:graphicFrame>
        <p:nvGraphicFramePr>
          <p:cNvPr id="6" name="Content Placeholder 3">
            <a:extLst>
              <a:ext uri="{FF2B5EF4-FFF2-40B4-BE49-F238E27FC236}">
                <a16:creationId xmlns:a16="http://schemas.microsoft.com/office/drawing/2014/main" id="{A375DF18-B6A5-4BF1-C98D-A5976C4AC6B2}"/>
              </a:ext>
            </a:extLst>
          </p:cNvPr>
          <p:cNvGraphicFramePr>
            <a:graphicFrameLocks noGrp="1"/>
          </p:cNvGraphicFramePr>
          <p:nvPr>
            <p:ph idx="1"/>
            <p:extLst>
              <p:ext uri="{D42A27DB-BD31-4B8C-83A1-F6EECF244321}">
                <p14:modId xmlns:p14="http://schemas.microsoft.com/office/powerpoint/2010/main" val="23735861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622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7CCC60B-4D42-4FE4-BCB2-A713F52D0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74351-62F3-A342-B282-22B8E5E501E7}"/>
              </a:ext>
            </a:extLst>
          </p:cNvPr>
          <p:cNvSpPr>
            <a:spLocks noGrp="1"/>
          </p:cNvSpPr>
          <p:nvPr>
            <p:ph type="title"/>
          </p:nvPr>
        </p:nvSpPr>
        <p:spPr>
          <a:xfrm>
            <a:off x="6985647" y="557188"/>
            <a:ext cx="4368151" cy="5569291"/>
          </a:xfrm>
        </p:spPr>
        <p:txBody>
          <a:bodyPr>
            <a:normAutofit/>
          </a:bodyPr>
          <a:lstStyle/>
          <a:p>
            <a:pPr marL="0" marR="0" lvl="0" indent="0" defTabSz="914400" eaLnBrk="1" fontAlgn="auto" latinLnBrk="0" hangingPunct="1">
              <a:spcBef>
                <a:spcPts val="0"/>
              </a:spcBef>
              <a:spcAft>
                <a:spcPts val="0"/>
              </a:spcAft>
              <a:buClrTx/>
              <a:buSzTx/>
              <a:buFontTx/>
              <a:buNone/>
              <a:tabLst/>
              <a:defRPr/>
            </a:pP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b="1" dirty="0">
                <a:effectLst/>
                <a:latin typeface="Calibri" panose="020F0502020204030204" pitchFamily="34" charset="0"/>
                <a:ea typeface="Calibri" panose="020F0502020204030204" pitchFamily="34" charset="0"/>
                <a:cs typeface="Times New Roman" panose="02020603050405020304" pitchFamily="18" charset="0"/>
              </a:rPr>
              <a:t>Minsterley Provision for our Children’s Area of Needs – Interventions – 3. </a:t>
            </a:r>
            <a:r>
              <a:rPr kumimoji="0" lang="en-GB" sz="3600" b="1" i="0" u="none" strike="noStrike" kern="0" cap="none" spc="0" normalizeH="0" baseline="0" noProof="0" dirty="0">
                <a:ln>
                  <a:noFill/>
                </a:ln>
                <a:effectLst/>
                <a:uLnTx/>
                <a:uFillTx/>
              </a:rPr>
              <a:t>Social, Emotional and Mental Health</a:t>
            </a:r>
            <a:br>
              <a:rPr kumimoji="0" lang="en-US" sz="3600" b="0" i="0" u="none" strike="noStrike" kern="0" cap="none" spc="0" normalizeH="0" baseline="0" noProof="0" dirty="0">
                <a:ln>
                  <a:noFill/>
                </a:ln>
                <a:effectLst/>
                <a:uLnTx/>
                <a:uFillTx/>
              </a:rPr>
            </a:b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graphicFrame>
        <p:nvGraphicFramePr>
          <p:cNvPr id="6" name="Content Placeholder 3">
            <a:extLst>
              <a:ext uri="{FF2B5EF4-FFF2-40B4-BE49-F238E27FC236}">
                <a16:creationId xmlns:a16="http://schemas.microsoft.com/office/drawing/2014/main" id="{A375DF18-B6A5-4BF1-C98D-A5976C4AC6B2}"/>
              </a:ext>
            </a:extLst>
          </p:cNvPr>
          <p:cNvGraphicFramePr>
            <a:graphicFrameLocks noGrp="1"/>
          </p:cNvGraphicFramePr>
          <p:nvPr>
            <p:ph idx="1"/>
            <p:extLst>
              <p:ext uri="{D42A27DB-BD31-4B8C-83A1-F6EECF244321}">
                <p14:modId xmlns:p14="http://schemas.microsoft.com/office/powerpoint/2010/main" val="436578194"/>
              </p:ext>
            </p:extLst>
          </p:nvPr>
        </p:nvGraphicFramePr>
        <p:xfrm>
          <a:off x="838200"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809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D50420-37BF-307E-2956-32505D98C437}"/>
              </a:ext>
            </a:extLst>
          </p:cNvPr>
          <p:cNvSpPr>
            <a:spLocks noGrp="1"/>
          </p:cNvSpPr>
          <p:nvPr>
            <p:ph type="title"/>
          </p:nvPr>
        </p:nvSpPr>
        <p:spPr>
          <a:xfrm>
            <a:off x="1137034" y="609600"/>
            <a:ext cx="6881026" cy="1322887"/>
          </a:xfrm>
        </p:spPr>
        <p:txBody>
          <a:bodyPr>
            <a:normAutofit/>
          </a:bodyPr>
          <a:lstStyle/>
          <a:p>
            <a:pPr marL="228600" marR="0" lvl="0" indent="-228600" defTabSz="914400" rtl="0" eaLnBrk="1" fontAlgn="auto" latinLnBrk="0" hangingPunct="1">
              <a:spcBef>
                <a:spcPts val="1000"/>
              </a:spcBef>
              <a:spcAft>
                <a:spcPts val="800"/>
              </a:spcAft>
              <a:tabLst/>
              <a:defRPr/>
            </a:pPr>
            <a:r>
              <a:rPr kumimoji="0" lang="en-GB" sz="21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How our Curriculum is suited to the particular Special Needs of our Children at Minsterley Primary School</a:t>
            </a:r>
            <a:br>
              <a:rPr kumimoji="0" lang="en-GB" sz="21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br>
            <a:endParaRPr lang="en-GB" sz="2100" dirty="0"/>
          </a:p>
        </p:txBody>
      </p:sp>
      <p:sp>
        <p:nvSpPr>
          <p:cNvPr id="54" name="Content Placeholder 2">
            <a:extLst>
              <a:ext uri="{FF2B5EF4-FFF2-40B4-BE49-F238E27FC236}">
                <a16:creationId xmlns:a16="http://schemas.microsoft.com/office/drawing/2014/main" id="{F6B2B666-8F51-FAA8-CD34-D89D290B1ACB}"/>
              </a:ext>
            </a:extLst>
          </p:cNvPr>
          <p:cNvSpPr>
            <a:spLocks noGrp="1"/>
          </p:cNvSpPr>
          <p:nvPr>
            <p:ph idx="1"/>
          </p:nvPr>
        </p:nvSpPr>
        <p:spPr>
          <a:xfrm>
            <a:off x="1137034" y="1828800"/>
            <a:ext cx="6573951" cy="4273887"/>
          </a:xfrm>
        </p:spPr>
        <p:txBody>
          <a:bodyPr>
            <a:normAutofit/>
          </a:bodyPr>
          <a:lstStyle/>
          <a:p>
            <a:pPr marL="0" marR="0" lvl="0" indent="0" defTabSz="914400" eaLnBrk="1" fontAlgn="auto" latinLnBrk="0" hangingPunct="1">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1">
                    <a:lumMod val="75000"/>
                  </a:schemeClr>
                </a:solidFill>
                <a:effectLst/>
                <a:uLnTx/>
                <a:uFillTx/>
              </a:rPr>
              <a:t>4. Physical and Sensory Needs:</a:t>
            </a:r>
          </a:p>
          <a:p>
            <a:pPr marL="0" indent="0">
              <a:lnSpc>
                <a:spcPct val="100000"/>
              </a:lnSpc>
              <a:spcBef>
                <a:spcPts val="0"/>
              </a:spcBef>
              <a:buNone/>
              <a:defRPr/>
            </a:pPr>
            <a:r>
              <a:rPr lang="en-US" sz="2000" b="1" kern="0" dirty="0">
                <a:solidFill>
                  <a:schemeClr val="accent1">
                    <a:lumMod val="75000"/>
                  </a:schemeClr>
                </a:solidFill>
              </a:rPr>
              <a:t>    cerebral palsy and glue ear</a:t>
            </a:r>
          </a:p>
          <a:p>
            <a:pPr marL="0" indent="0">
              <a:lnSpc>
                <a:spcPct val="100000"/>
              </a:lnSpc>
              <a:spcBef>
                <a:spcPts val="0"/>
              </a:spcBef>
              <a:buNone/>
              <a:defRPr/>
            </a:pPr>
            <a:endParaRPr lang="en-US" sz="2000" b="1" kern="0" dirty="0">
              <a:solidFill>
                <a:schemeClr val="accent1">
                  <a:lumMod val="75000"/>
                </a:schemeClr>
              </a:solidFill>
            </a:endParaRPr>
          </a:p>
          <a:p>
            <a:pPr marL="0" indent="0">
              <a:lnSpc>
                <a:spcPct val="100000"/>
              </a:lnSpc>
              <a:spcBef>
                <a:spcPts val="0"/>
              </a:spcBef>
              <a:buNone/>
              <a:defRPr/>
            </a:pPr>
            <a:r>
              <a:rPr lang="en-US" sz="2100" dirty="0">
                <a:latin typeface="Calibri" panose="020F0502020204030204" pitchFamily="34" charset="0"/>
                <a:cs typeface="Times New Roman" panose="02020603050405020304" pitchFamily="18" charset="0"/>
              </a:rPr>
              <a:t>A physiotherapist trains key staff to support our children and carry out the necessary regular exercises in their school day.</a:t>
            </a:r>
          </a:p>
          <a:p>
            <a:pPr marL="0" indent="0">
              <a:lnSpc>
                <a:spcPct val="100000"/>
              </a:lnSpc>
              <a:spcBef>
                <a:spcPts val="0"/>
              </a:spcBef>
              <a:buNone/>
              <a:defRPr/>
            </a:pPr>
            <a:endParaRPr lang="en-US" sz="2100" dirty="0">
              <a:latin typeface="Calibri" panose="020F0502020204030204" pitchFamily="34" charset="0"/>
              <a:cs typeface="Times New Roman" panose="02020603050405020304" pitchFamily="18" charset="0"/>
            </a:endParaRPr>
          </a:p>
          <a:p>
            <a:pPr marL="0" indent="0">
              <a:lnSpc>
                <a:spcPct val="100000"/>
              </a:lnSpc>
              <a:spcBef>
                <a:spcPts val="0"/>
              </a:spcBef>
              <a:buNone/>
              <a:defRPr/>
            </a:pPr>
            <a:r>
              <a:rPr lang="en-US" sz="2100" dirty="0">
                <a:latin typeface="Calibri" panose="020F0502020204030204" pitchFamily="34" charset="0"/>
                <a:cs typeface="Times New Roman" panose="02020603050405020304" pitchFamily="18" charset="0"/>
              </a:rPr>
              <a:t>For glue ear, we are aware that hearing can be intermittent especially during cold weather and so we are training our children to work in both a busy classroom, listening out for information carrying words and also more intensively 1:1 in a quiet area.</a:t>
            </a:r>
            <a:endParaRPr lang="en-GB" sz="2100" dirty="0">
              <a:latin typeface="Calibri" panose="020F0502020204030204" pitchFamily="34" charset="0"/>
              <a:cs typeface="Times New Roman" panose="02020603050405020304" pitchFamily="18" charset="0"/>
            </a:endParaRPr>
          </a:p>
          <a:p>
            <a:pPr>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6" name="Picture 55" descr="Puzzle pieces">
            <a:extLst>
              <a:ext uri="{FF2B5EF4-FFF2-40B4-BE49-F238E27FC236}">
                <a16:creationId xmlns:a16="http://schemas.microsoft.com/office/drawing/2014/main" id="{984A58A7-BA2C-636A-26CF-95DD4000B201}"/>
              </a:ext>
            </a:extLst>
          </p:cNvPr>
          <p:cNvPicPr>
            <a:picLocks noChangeAspect="1"/>
          </p:cNvPicPr>
          <p:nvPr/>
        </p:nvPicPr>
        <p:blipFill rotWithShape="1">
          <a:blip r:embed="rId2"/>
          <a:srcRect l="32691" r="25072" b="-1"/>
          <a:stretch/>
        </p:blipFill>
        <p:spPr>
          <a:xfrm>
            <a:off x="8795981" y="1155252"/>
            <a:ext cx="2906973" cy="4576927"/>
          </a:xfrm>
          <a:prstGeom prst="rect">
            <a:avLst/>
          </a:prstGeom>
        </p:spPr>
      </p:pic>
    </p:spTree>
    <p:extLst>
      <p:ext uri="{BB962C8B-B14F-4D97-AF65-F5344CB8AC3E}">
        <p14:creationId xmlns:p14="http://schemas.microsoft.com/office/powerpoint/2010/main" val="1399661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D50420-37BF-307E-2956-32505D98C437}"/>
              </a:ext>
            </a:extLst>
          </p:cNvPr>
          <p:cNvSpPr>
            <a:spLocks noGrp="1"/>
          </p:cNvSpPr>
          <p:nvPr>
            <p:ph type="title"/>
          </p:nvPr>
        </p:nvSpPr>
        <p:spPr>
          <a:xfrm>
            <a:off x="1137034" y="609600"/>
            <a:ext cx="6881026" cy="1322887"/>
          </a:xfrm>
        </p:spPr>
        <p:txBody>
          <a:bodyPr>
            <a:normAutofit fontScale="90000"/>
          </a:bodyPr>
          <a:lstStyle/>
          <a:p>
            <a:pPr marL="228600" marR="0" lvl="0" indent="-228600" defTabSz="914400" rtl="0" eaLnBrk="1" fontAlgn="auto" latinLnBrk="0" hangingPunct="1">
              <a:spcBef>
                <a:spcPts val="1000"/>
              </a:spcBef>
              <a:spcAft>
                <a:spcPts val="800"/>
              </a:spcAft>
              <a:tabLst/>
              <a:defRPr/>
            </a:pPr>
            <a:r>
              <a:rPr kumimoji="0" lang="en-GB" sz="21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How our Curriculum is suited to the particular Special Needs of our Children at Minsterley Primary School</a:t>
            </a:r>
            <a:br>
              <a:rPr kumimoji="0" lang="en-GB" sz="21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GB" sz="21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21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All SEN Children</a:t>
            </a:r>
            <a:br>
              <a:rPr kumimoji="0" lang="en-GB" sz="21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br>
            <a:endParaRPr lang="en-GB" sz="2100" dirty="0"/>
          </a:p>
        </p:txBody>
      </p:sp>
      <p:sp>
        <p:nvSpPr>
          <p:cNvPr id="54" name="Content Placeholder 2">
            <a:extLst>
              <a:ext uri="{FF2B5EF4-FFF2-40B4-BE49-F238E27FC236}">
                <a16:creationId xmlns:a16="http://schemas.microsoft.com/office/drawing/2014/main" id="{F6B2B666-8F51-FAA8-CD34-D89D290B1ACB}"/>
              </a:ext>
            </a:extLst>
          </p:cNvPr>
          <p:cNvSpPr>
            <a:spLocks noGrp="1"/>
          </p:cNvSpPr>
          <p:nvPr>
            <p:ph idx="1"/>
          </p:nvPr>
        </p:nvSpPr>
        <p:spPr>
          <a:xfrm>
            <a:off x="1137034" y="2194102"/>
            <a:ext cx="6573951" cy="3908585"/>
          </a:xfrm>
        </p:spPr>
        <p:txBody>
          <a:bodyPr>
            <a:normAutofit/>
          </a:bodyPr>
          <a:lstStyle/>
          <a:p>
            <a:pPr>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We have recently had staff training by Thinking Matters and are starting to introduce these visual metacognitive approaches to help our children organise their thinking and to explicitly teach them how to plan, monitor and evaluate their learning independently.</a:t>
            </a:r>
          </a:p>
          <a:p>
            <a:pPr>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EEF recommends m</a:t>
            </a:r>
            <a:r>
              <a:rPr lang="en-GB" sz="2000" dirty="0">
                <a:latin typeface="Calibri" panose="020F0502020204030204" pitchFamily="34" charset="0"/>
                <a:ea typeface="Calibri" panose="020F0502020204030204" pitchFamily="34" charset="0"/>
                <a:cs typeface="Times New Roman" panose="02020603050405020304" pitchFamily="18" charset="0"/>
              </a:rPr>
              <a:t>etacognitive approaches for children with SEN.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13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300" dirty="0"/>
          </a:p>
        </p:txBody>
      </p:sp>
      <p:pic>
        <p:nvPicPr>
          <p:cNvPr id="56" name="Picture 55" descr="White puzzle with one red piece">
            <a:extLst>
              <a:ext uri="{FF2B5EF4-FFF2-40B4-BE49-F238E27FC236}">
                <a16:creationId xmlns:a16="http://schemas.microsoft.com/office/drawing/2014/main" id="{6F339203-88B5-8F02-98D1-8F71DBA9E03D}"/>
              </a:ext>
            </a:extLst>
          </p:cNvPr>
          <p:cNvPicPr>
            <a:picLocks noChangeAspect="1"/>
          </p:cNvPicPr>
          <p:nvPr/>
        </p:nvPicPr>
        <p:blipFill rotWithShape="1">
          <a:blip r:embed="rId2"/>
          <a:srcRect l="10009" r="8405"/>
          <a:stretch/>
        </p:blipFill>
        <p:spPr>
          <a:xfrm>
            <a:off x="8795981" y="2441600"/>
            <a:ext cx="2906973" cy="2004231"/>
          </a:xfrm>
          <a:prstGeom prst="rect">
            <a:avLst/>
          </a:prstGeom>
        </p:spPr>
      </p:pic>
    </p:spTree>
    <p:extLst>
      <p:ext uri="{BB962C8B-B14F-4D97-AF65-F5344CB8AC3E}">
        <p14:creationId xmlns:p14="http://schemas.microsoft.com/office/powerpoint/2010/main" val="213473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7D42-B0BD-AD6F-9F04-2CF117CAE98E}"/>
              </a:ext>
            </a:extLst>
          </p:cNvPr>
          <p:cNvSpPr>
            <a:spLocks noGrp="1"/>
          </p:cNvSpPr>
          <p:nvPr>
            <p:ph type="title"/>
          </p:nvPr>
        </p:nvSpPr>
        <p:spPr/>
        <p:txBody>
          <a:bodyPr/>
          <a:lstStyle/>
          <a:p>
            <a:r>
              <a:rPr lang="en-GB" dirty="0"/>
              <a:t>Examples of how we ensure QFT happens</a:t>
            </a:r>
          </a:p>
        </p:txBody>
      </p:sp>
      <p:sp>
        <p:nvSpPr>
          <p:cNvPr id="3" name="Content Placeholder 2">
            <a:extLst>
              <a:ext uri="{FF2B5EF4-FFF2-40B4-BE49-F238E27FC236}">
                <a16:creationId xmlns:a16="http://schemas.microsoft.com/office/drawing/2014/main" id="{A28B0B8C-B57B-420F-37FD-6BED67B30B66}"/>
              </a:ext>
            </a:extLst>
          </p:cNvPr>
          <p:cNvSpPr>
            <a:spLocks noGrp="1"/>
          </p:cNvSpPr>
          <p:nvPr>
            <p:ph idx="1"/>
          </p:nvPr>
        </p:nvSpPr>
        <p:spPr/>
        <p:txBody>
          <a:bodyPr>
            <a:normAutofit fontScale="55000" lnSpcReduction="20000"/>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We focus on high quality QFT so that our children with SEN access as much as possible from whole class teaching.</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Some ways we do this:</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Identified Needs and Informed Staff:</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Class Summary PCPs have QFT that is particularly relevant to each child on SEN register so all staff working with that child are informed.</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We use screeners and gap analysis to pinpoint strengths and weaknesses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800" dirty="0">
                <a:effectLst/>
                <a:latin typeface="Calibri" panose="020F0502020204030204" pitchFamily="34" charset="0"/>
                <a:ea typeface="Calibri" panose="020F0502020204030204" pitchFamily="34" charset="0"/>
                <a:cs typeface="Times New Roman" panose="02020603050405020304" pitchFamily="18" charset="0"/>
              </a:rPr>
              <a:t> Dyslexia Screener shows working memory issues, visual strengths and weaknesses, difficulty with auditory memory and also processing speed.</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Awareness of barriers including social and emotional ones.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Aware of need to calm and deregulate for a child to be in any position to learn</a:t>
            </a:r>
          </a:p>
          <a:p>
            <a:pPr marL="342900" lvl="0" indent="-342900">
              <a:lnSpc>
                <a:spcPct val="107000"/>
              </a:lnSpc>
              <a:spcAft>
                <a:spcPts val="800"/>
              </a:spcAft>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Staff training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800" dirty="0">
                <a:effectLst/>
                <a:latin typeface="Calibri" panose="020F0502020204030204" pitchFamily="34" charset="0"/>
                <a:ea typeface="Calibri" panose="020F0502020204030204" pitchFamily="34" charset="0"/>
                <a:cs typeface="Times New Roman" panose="02020603050405020304" pitchFamily="18" charset="0"/>
              </a:rPr>
              <a:t> Attention and Listening, Use of Visuals, Makaton, Information Carrying Words, Contrastive Pairs, Colourful Semantics, Cool Kids, Thinking Matters- Metacognitive Training</a:t>
            </a:r>
          </a:p>
          <a:p>
            <a:endParaRPr lang="en-GB" dirty="0"/>
          </a:p>
        </p:txBody>
      </p:sp>
    </p:spTree>
    <p:extLst>
      <p:ext uri="{BB962C8B-B14F-4D97-AF65-F5344CB8AC3E}">
        <p14:creationId xmlns:p14="http://schemas.microsoft.com/office/powerpoint/2010/main" val="372204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188A38-390C-40C0-8E1B-5BFADE43ADD5}"/>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4600">
                <a:solidFill>
                  <a:schemeClr val="bg1">
                    <a:lumMod val="95000"/>
                    <a:lumOff val="5000"/>
                  </a:schemeClr>
                </a:solidFill>
              </a:rPr>
              <a:t>The SEND coordinator (SENCo) at Minsterley Primary is Mrs Mel Ward, working Mondays and Tuesdays and the SEND Governor is Mr Steve Jones.</a:t>
            </a:r>
          </a:p>
        </p:txBody>
      </p:sp>
    </p:spTree>
    <p:extLst>
      <p:ext uri="{BB962C8B-B14F-4D97-AF65-F5344CB8AC3E}">
        <p14:creationId xmlns:p14="http://schemas.microsoft.com/office/powerpoint/2010/main" val="1366655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8F43-A8DF-FFD5-300B-13CFEAF2D57E}"/>
              </a:ext>
            </a:extLst>
          </p:cNvPr>
          <p:cNvSpPr>
            <a:spLocks noGrp="1"/>
          </p:cNvSpPr>
          <p:nvPr>
            <p:ph type="title"/>
          </p:nvPr>
        </p:nvSpPr>
        <p:spPr/>
        <p:txBody>
          <a:bodyPr/>
          <a:lstStyle/>
          <a:p>
            <a:r>
              <a:rPr lang="en-GB" dirty="0"/>
              <a:t>Examples of QFT in Minsterley</a:t>
            </a:r>
          </a:p>
        </p:txBody>
      </p:sp>
      <p:sp>
        <p:nvSpPr>
          <p:cNvPr id="3" name="Content Placeholder 2">
            <a:extLst>
              <a:ext uri="{FF2B5EF4-FFF2-40B4-BE49-F238E27FC236}">
                <a16:creationId xmlns:a16="http://schemas.microsoft.com/office/drawing/2014/main" id="{F290252F-4100-CEA8-B536-D4A34BF12713}"/>
              </a:ext>
            </a:extLst>
          </p:cNvPr>
          <p:cNvSpPr>
            <a:spLocks noGrp="1"/>
          </p:cNvSpPr>
          <p:nvPr>
            <p:ph idx="1"/>
          </p:nvPr>
        </p:nvSpPr>
        <p:spPr/>
        <p:txBody>
          <a:bodyPr>
            <a:normAutofit fontScale="40000" lnSpcReduction="20000"/>
          </a:bodyPr>
          <a:lstStyle/>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We make lessons as multisensory as possible so senses are engaged in learning- hearing, seeing, doing, moving…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800" dirty="0">
                <a:effectLst/>
                <a:latin typeface="Calibri" panose="020F0502020204030204" pitchFamily="34" charset="0"/>
                <a:ea typeface="Calibri" panose="020F0502020204030204" pitchFamily="34" charset="0"/>
                <a:cs typeface="Times New Roman" panose="02020603050405020304" pitchFamily="18" charset="0"/>
              </a:rPr>
              <a:t> use of video and smartboard, apparatus, visuals…)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Retrieval practice is important for children with SEN as often need more overlearning to move to long term and have more barriers to overcome</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Scaffolding</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Offering apparatus and gradually encouraging independence of children getting what they need to help them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800" dirty="0">
                <a:effectLst/>
                <a:latin typeface="Calibri" panose="020F0502020204030204" pitchFamily="34" charset="0"/>
                <a:ea typeface="Calibri" panose="020F0502020204030204" pitchFamily="34" charset="0"/>
                <a:cs typeface="Times New Roman" panose="02020603050405020304" pitchFamily="18" charset="0"/>
              </a:rPr>
              <a:t> number lines, sound mats, </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Encouraging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marvelous</a:t>
            </a:r>
            <a:r>
              <a:rPr lang="en-GB" sz="2800" dirty="0">
                <a:effectLst/>
                <a:latin typeface="Calibri" panose="020F0502020204030204" pitchFamily="34" charset="0"/>
                <a:ea typeface="Calibri" panose="020F0502020204030204" pitchFamily="34" charset="0"/>
                <a:cs typeface="Times New Roman" panose="02020603050405020304" pitchFamily="18" charset="0"/>
              </a:rPr>
              <a:t> mistakes’ and rewarding effort to build confidence and resilience</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Chunking for listening</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Getting some children to retell instructions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Whiteboards for notes so as not to overload working memory</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Breaking down tasks into smaller steps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Giving extra thinking time and returning later to ask the child</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Use of visual representations in maths that is consistently used through school</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Visual timetables referred to as needed</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Now and Next boards for adult-led activities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Questioning that is targeted to support particular children’s next steps</a:t>
            </a:r>
          </a:p>
          <a:p>
            <a:pPr marL="342900" lvl="0" indent="-342900">
              <a:lnSpc>
                <a:spcPct val="107000"/>
              </a:lnSpc>
              <a:spcAft>
                <a:spcPts val="800"/>
              </a:spcAft>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Prompting to keep on task</a:t>
            </a:r>
          </a:p>
          <a:p>
            <a:endParaRPr lang="en-GB" dirty="0"/>
          </a:p>
        </p:txBody>
      </p:sp>
    </p:spTree>
    <p:extLst>
      <p:ext uri="{BB962C8B-B14F-4D97-AF65-F5344CB8AC3E}">
        <p14:creationId xmlns:p14="http://schemas.microsoft.com/office/powerpoint/2010/main" val="2329144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714A-99FA-C4FD-B71B-D2FD8CC235AD}"/>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Examples of QFT in Minsterley</a:t>
            </a:r>
            <a:endParaRPr lang="en-GB" dirty="0"/>
          </a:p>
        </p:txBody>
      </p:sp>
      <p:sp>
        <p:nvSpPr>
          <p:cNvPr id="3" name="Content Placeholder 2">
            <a:extLst>
              <a:ext uri="{FF2B5EF4-FFF2-40B4-BE49-F238E27FC236}">
                <a16:creationId xmlns:a16="http://schemas.microsoft.com/office/drawing/2014/main" id="{C12EAE4D-21BB-D658-77EE-3753E88A66FB}"/>
              </a:ext>
            </a:extLst>
          </p:cNvPr>
          <p:cNvSpPr>
            <a:spLocks noGrp="1"/>
          </p:cNvSpPr>
          <p:nvPr>
            <p:ph idx="1"/>
          </p:nvPr>
        </p:nvSpPr>
        <p:spPr/>
        <p:txBody>
          <a:bodyPr>
            <a:normAutofit fontScale="32500" lnSpcReduction="20000"/>
          </a:bodyPr>
          <a:lstStyle/>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Where possible, checking understanding after instructions given so child does not go off at a tangent</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Apparatus to give sensory feedback where needed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800" dirty="0">
                <a:effectLst/>
                <a:latin typeface="Calibri" panose="020F0502020204030204" pitchFamily="34" charset="0"/>
                <a:ea typeface="Calibri" panose="020F0502020204030204" pitchFamily="34" charset="0"/>
                <a:cs typeface="Times New Roman" panose="02020603050405020304" pitchFamily="18" charset="0"/>
              </a:rPr>
              <a:t> wobble cushions, chewing necklace, blue tac in pocket</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Reading rulers to avoid skipping lines in text, and overlays for visual stress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Reading aloud and scribing for some children</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Guided reading to encourage fluency </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Handwriting tools- slopes, pen grips and special pens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Assistive Tech- use of typing as daily way of working and to produce well-presented motivating work</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Apps- TTRS- recall, overlearning</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Nessy – video strategies to make phonics and spelling rules explicit for children who do not absorb it naturally </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Spelling Shed- </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Children are taught to explicitly visualise as they read as appropriate</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Recently adopting thinking frames. Great for children with SEN to have thinking explicitly shown and modelled.</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Use of other peers to model, talking partners…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Use of working walls to model and scaffold strategies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Attention drawn to new vocab</a:t>
            </a:r>
          </a:p>
          <a:p>
            <a:pPr marL="342900" lvl="0" indent="-342900">
              <a:lnSpc>
                <a:spcPct val="107000"/>
              </a:lnSpc>
              <a:spcAft>
                <a:spcPts val="800"/>
              </a:spcAft>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Child is usually able to easily access work from younger year work within the class (especially as mixed year groups)</a:t>
            </a:r>
          </a:p>
          <a:p>
            <a:endParaRPr lang="en-GB" dirty="0"/>
          </a:p>
        </p:txBody>
      </p:sp>
    </p:spTree>
    <p:extLst>
      <p:ext uri="{BB962C8B-B14F-4D97-AF65-F5344CB8AC3E}">
        <p14:creationId xmlns:p14="http://schemas.microsoft.com/office/powerpoint/2010/main" val="2712013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8AD4-60FD-52A5-71B8-AB2CA8D2690C}"/>
              </a:ext>
            </a:extLst>
          </p:cNvPr>
          <p:cNvSpPr>
            <a:spLocks noGrp="1"/>
          </p:cNvSpPr>
          <p:nvPr>
            <p:ph type="title"/>
          </p:nvPr>
        </p:nvSpPr>
        <p:spPr/>
        <p:txBody>
          <a:bodyPr/>
          <a:lstStyle/>
          <a:p>
            <a:r>
              <a:rPr lang="en-GB" dirty="0"/>
              <a:t>Maths – QFT- examples</a:t>
            </a:r>
          </a:p>
        </p:txBody>
      </p:sp>
      <p:sp>
        <p:nvSpPr>
          <p:cNvPr id="3" name="Content Placeholder 2">
            <a:extLst>
              <a:ext uri="{FF2B5EF4-FFF2-40B4-BE49-F238E27FC236}">
                <a16:creationId xmlns:a16="http://schemas.microsoft.com/office/drawing/2014/main" id="{B620E111-95EE-BA29-EB33-DBC4E7F439CF}"/>
              </a:ext>
            </a:extLst>
          </p:cNvPr>
          <p:cNvSpPr>
            <a:spLocks noGrp="1"/>
          </p:cNvSpPr>
          <p:nvPr>
            <p:ph idx="1"/>
          </p:nvPr>
        </p:nvSpPr>
        <p:spPr/>
        <p:txBody>
          <a:bodyPr>
            <a:normAutofit fontScale="55000" lnSpcReduction="20000"/>
          </a:bodyPr>
          <a:lstStyle/>
          <a:p>
            <a:pPr marL="0" indent="0">
              <a:lnSpc>
                <a:spcPct val="107000"/>
              </a:lnSpc>
              <a:spcAft>
                <a:spcPts val="800"/>
              </a:spcAft>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Using programmes and approaches that are good practice for SEN children- White Rose and NCETM- with small steps of learning and also misconceptions broken down clearly and presented visually and cumulatively</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Use of working walls to model and scaffold strategies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Use of visual representations in maths that is consistently used through school</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Making journey from concrete to abstract visual (NCETM approaches)</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Offering apparatus and gradually encouraging independence of children getting what they need to help them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800" dirty="0">
                <a:effectLst/>
                <a:latin typeface="Calibri" panose="020F0502020204030204" pitchFamily="34" charset="0"/>
                <a:ea typeface="Calibri" panose="020F0502020204030204" pitchFamily="34" charset="0"/>
                <a:cs typeface="Times New Roman" panose="02020603050405020304" pitchFamily="18" charset="0"/>
              </a:rPr>
              <a:t> number lines, sound mats, </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Retrieval practice is important for children with SEN as often need more overlearning to move to long term and have more barriers to overcome- reminding them during day as possible</a:t>
            </a:r>
          </a:p>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We make lessons as multisensory as possible so senses are engaged in learning- hearing, seeing, doing, moving…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800" dirty="0">
                <a:effectLst/>
                <a:latin typeface="Calibri" panose="020F0502020204030204" pitchFamily="34" charset="0"/>
                <a:ea typeface="Calibri" panose="020F0502020204030204" pitchFamily="34" charset="0"/>
                <a:cs typeface="Times New Roman" panose="02020603050405020304" pitchFamily="18" charset="0"/>
              </a:rPr>
              <a:t> use of video and smartboard, apparatus, visuals…)</a:t>
            </a:r>
          </a:p>
          <a:p>
            <a:pPr marL="342900" lvl="0" indent="-342900">
              <a:lnSpc>
                <a:spcPct val="107000"/>
              </a:lnSpc>
              <a:spcAft>
                <a:spcPts val="800"/>
              </a:spcAft>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Child is usually able to easily access work from younger year work within the class (especially as mixed year groups)</a:t>
            </a:r>
          </a:p>
          <a:p>
            <a:endParaRPr lang="en-GB" dirty="0"/>
          </a:p>
        </p:txBody>
      </p:sp>
    </p:spTree>
    <p:extLst>
      <p:ext uri="{BB962C8B-B14F-4D97-AF65-F5344CB8AC3E}">
        <p14:creationId xmlns:p14="http://schemas.microsoft.com/office/powerpoint/2010/main" val="2320212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8AD4-60FD-52A5-71B8-AB2CA8D2690C}"/>
              </a:ext>
            </a:extLst>
          </p:cNvPr>
          <p:cNvSpPr>
            <a:spLocks noGrp="1"/>
          </p:cNvSpPr>
          <p:nvPr>
            <p:ph type="title"/>
          </p:nvPr>
        </p:nvSpPr>
        <p:spPr/>
        <p:txBody>
          <a:bodyPr/>
          <a:lstStyle/>
          <a:p>
            <a:r>
              <a:rPr lang="en-GB" dirty="0"/>
              <a:t>History – QFT- examples</a:t>
            </a:r>
          </a:p>
        </p:txBody>
      </p:sp>
      <p:sp>
        <p:nvSpPr>
          <p:cNvPr id="3" name="Content Placeholder 2">
            <a:extLst>
              <a:ext uri="{FF2B5EF4-FFF2-40B4-BE49-F238E27FC236}">
                <a16:creationId xmlns:a16="http://schemas.microsoft.com/office/drawing/2014/main" id="{B620E111-95EE-BA29-EB33-DBC4E7F439CF}"/>
              </a:ext>
            </a:extLst>
          </p:cNvPr>
          <p:cNvSpPr>
            <a:spLocks noGrp="1"/>
          </p:cNvSpPr>
          <p:nvPr>
            <p:ph idx="1"/>
          </p:nvPr>
        </p:nvSpPr>
        <p:spPr/>
        <p:txBody>
          <a:bodyPr>
            <a:normAutofit/>
          </a:bodyPr>
          <a:lstStyle/>
          <a:p>
            <a:pPr marL="342900" lvl="0" indent="-342900">
              <a:lnSpc>
                <a:spcPct val="107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Use of visual symbols and common language through threads that are revisited regularly and in each class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800" dirty="0">
                <a:effectLst/>
                <a:latin typeface="Calibri" panose="020F0502020204030204" pitchFamily="34" charset="0"/>
                <a:ea typeface="Calibri" panose="020F0502020204030204" pitchFamily="34" charset="0"/>
                <a:cs typeface="Times New Roman" panose="02020603050405020304" pitchFamily="18" charset="0"/>
              </a:rPr>
              <a:t> artifact - Great for children with SEN to build up visual connections and learn vocab</a:t>
            </a:r>
          </a:p>
          <a:p>
            <a:pPr marL="342900" lvl="0" indent="-342900">
              <a:lnSpc>
                <a:spcPct val="107000"/>
              </a:lnSpc>
              <a:spcAft>
                <a:spcPts val="800"/>
              </a:spcAft>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Opportunities for general knowledge and connections made to shine- so verbally drawn out beyond literacy ability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800" dirty="0">
                <a:effectLst/>
                <a:latin typeface="Calibri" panose="020F0502020204030204" pitchFamily="34" charset="0"/>
                <a:ea typeface="Calibri" panose="020F0502020204030204" pitchFamily="34" charset="0"/>
                <a:cs typeface="Times New Roman" panose="02020603050405020304" pitchFamily="18" charset="0"/>
              </a:rPr>
              <a:t> OG in Lawley</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Referring to class trip related to the subject that all have experienced so part of episodic memory and multisensory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6061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50420-37BF-307E-2956-32505D98C437}"/>
              </a:ext>
            </a:extLst>
          </p:cNvPr>
          <p:cNvSpPr>
            <a:spLocks noGrp="1"/>
          </p:cNvSpPr>
          <p:nvPr>
            <p:ph type="title"/>
          </p:nvPr>
        </p:nvSpPr>
        <p:spPr>
          <a:xfrm>
            <a:off x="838199" y="537883"/>
            <a:ext cx="4783697" cy="1942810"/>
          </a:xfrm>
        </p:spPr>
        <p:txBody>
          <a:bodyPr anchor="b">
            <a:normAutofit/>
          </a:bodyPr>
          <a:lstStyle/>
          <a:p>
            <a:pPr marL="228600" marR="0" lvl="0" indent="-228600" defTabSz="914400" rtl="0" eaLnBrk="1" fontAlgn="auto" latinLnBrk="0" hangingPunct="1">
              <a:spcBef>
                <a:spcPts val="1000"/>
              </a:spcBef>
              <a:spcAft>
                <a:spcPts val="800"/>
              </a:spcAft>
              <a:tabLst/>
              <a:defRPr/>
            </a:pPr>
            <a:r>
              <a:rPr kumimoji="0" lang="en-GB" sz="40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t>Interventions in Autumn 23- In KS 1</a:t>
            </a:r>
            <a:br>
              <a:rPr kumimoji="0" lang="en-GB" sz="4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br>
            <a:endParaRPr lang="en-GB" sz="4000"/>
          </a:p>
        </p:txBody>
      </p:sp>
      <p:sp>
        <p:nvSpPr>
          <p:cNvPr id="54" name="Content Placeholder 2">
            <a:extLst>
              <a:ext uri="{FF2B5EF4-FFF2-40B4-BE49-F238E27FC236}">
                <a16:creationId xmlns:a16="http://schemas.microsoft.com/office/drawing/2014/main" id="{F6B2B666-8F51-FAA8-CD34-D89D290B1ACB}"/>
              </a:ext>
            </a:extLst>
          </p:cNvPr>
          <p:cNvSpPr>
            <a:spLocks noGrp="1"/>
          </p:cNvSpPr>
          <p:nvPr>
            <p:ph idx="1"/>
          </p:nvPr>
        </p:nvSpPr>
        <p:spPr>
          <a:xfrm>
            <a:off x="838199" y="2686323"/>
            <a:ext cx="4783697" cy="3433583"/>
          </a:xfrm>
        </p:spPr>
        <p:txBody>
          <a:bodyPr>
            <a:normAutofit/>
          </a:bodyPr>
          <a:lstStyle/>
          <a:p>
            <a:pPr marL="0" indent="0">
              <a:spcAft>
                <a:spcPts val="800"/>
              </a:spcAft>
              <a:buNone/>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p>
            <a:endParaRPr lang="en-GB" sz="2000"/>
          </a:p>
        </p:txBody>
      </p:sp>
      <p:graphicFrame>
        <p:nvGraphicFramePr>
          <p:cNvPr id="3" name="Table 2">
            <a:extLst>
              <a:ext uri="{FF2B5EF4-FFF2-40B4-BE49-F238E27FC236}">
                <a16:creationId xmlns:a16="http://schemas.microsoft.com/office/drawing/2014/main" id="{9AA2F62D-0CC9-B9D8-11E6-5ACE73CF5649}"/>
              </a:ext>
            </a:extLst>
          </p:cNvPr>
          <p:cNvGraphicFramePr>
            <a:graphicFrameLocks noGrp="1"/>
          </p:cNvGraphicFramePr>
          <p:nvPr>
            <p:extLst>
              <p:ext uri="{D42A27DB-BD31-4B8C-83A1-F6EECF244321}">
                <p14:modId xmlns:p14="http://schemas.microsoft.com/office/powerpoint/2010/main" val="1279313085"/>
              </p:ext>
            </p:extLst>
          </p:nvPr>
        </p:nvGraphicFramePr>
        <p:xfrm>
          <a:off x="6023113" y="537882"/>
          <a:ext cx="5318639" cy="5582040"/>
        </p:xfrm>
        <a:graphic>
          <a:graphicData uri="http://schemas.openxmlformats.org/drawingml/2006/table">
            <a:tbl>
              <a:tblPr firstRow="1" bandRow="1"/>
              <a:tblGrid>
                <a:gridCol w="352130">
                  <a:extLst>
                    <a:ext uri="{9D8B030D-6E8A-4147-A177-3AD203B41FA5}">
                      <a16:colId xmlns:a16="http://schemas.microsoft.com/office/drawing/2014/main" val="3312090123"/>
                    </a:ext>
                  </a:extLst>
                </a:gridCol>
                <a:gridCol w="733354">
                  <a:extLst>
                    <a:ext uri="{9D8B030D-6E8A-4147-A177-3AD203B41FA5}">
                      <a16:colId xmlns:a16="http://schemas.microsoft.com/office/drawing/2014/main" val="2463232091"/>
                    </a:ext>
                  </a:extLst>
                </a:gridCol>
                <a:gridCol w="483264">
                  <a:extLst>
                    <a:ext uri="{9D8B030D-6E8A-4147-A177-3AD203B41FA5}">
                      <a16:colId xmlns:a16="http://schemas.microsoft.com/office/drawing/2014/main" val="209742458"/>
                    </a:ext>
                  </a:extLst>
                </a:gridCol>
                <a:gridCol w="781166">
                  <a:extLst>
                    <a:ext uri="{9D8B030D-6E8A-4147-A177-3AD203B41FA5}">
                      <a16:colId xmlns:a16="http://schemas.microsoft.com/office/drawing/2014/main" val="1330810777"/>
                    </a:ext>
                  </a:extLst>
                </a:gridCol>
                <a:gridCol w="1064357">
                  <a:extLst>
                    <a:ext uri="{9D8B030D-6E8A-4147-A177-3AD203B41FA5}">
                      <a16:colId xmlns:a16="http://schemas.microsoft.com/office/drawing/2014/main" val="577369747"/>
                    </a:ext>
                  </a:extLst>
                </a:gridCol>
                <a:gridCol w="1045968">
                  <a:extLst>
                    <a:ext uri="{9D8B030D-6E8A-4147-A177-3AD203B41FA5}">
                      <a16:colId xmlns:a16="http://schemas.microsoft.com/office/drawing/2014/main" val="248838321"/>
                    </a:ext>
                  </a:extLst>
                </a:gridCol>
                <a:gridCol w="858400">
                  <a:extLst>
                    <a:ext uri="{9D8B030D-6E8A-4147-A177-3AD203B41FA5}">
                      <a16:colId xmlns:a16="http://schemas.microsoft.com/office/drawing/2014/main" val="1648280974"/>
                    </a:ext>
                  </a:extLst>
                </a:gridCol>
              </a:tblGrid>
              <a:tr h="439572">
                <a:tc gridSpan="3">
                  <a:txBody>
                    <a:bodyPr/>
                    <a:lstStyle/>
                    <a:p>
                      <a:pPr algn="l" fontAlgn="b"/>
                      <a:r>
                        <a:rPr lang="en-GB" sz="1100" b="1" i="0" u="none" strike="noStrike" dirty="0">
                          <a:solidFill>
                            <a:srgbClr val="000000"/>
                          </a:solidFill>
                          <a:effectLst/>
                          <a:latin typeface="Calibri" panose="020F0502020204030204" pitchFamily="34" charset="0"/>
                        </a:rPr>
                        <a:t>AUTUMN 23 INTERVENTIONS</a:t>
                      </a:r>
                    </a:p>
                  </a:txBody>
                  <a:tcPr marL="7620" marR="7620" marT="7620" marB="0" anchor="b">
                    <a:lnL>
                      <a:noFill/>
                    </a:lnL>
                    <a:lnR>
                      <a:noFill/>
                    </a:lnR>
                    <a:lnT>
                      <a:noFill/>
                    </a:lnT>
                    <a:lnB w="6350" cap="flat" cmpd="sng" algn="ctr">
                      <a:solidFill>
                        <a:srgbClr val="9BC2E6"/>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b"/>
                      <a:endParaRPr lang="en-GB" sz="1100" b="1"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9BC2E6"/>
                      </a:solidFill>
                      <a:prstDash val="solid"/>
                      <a:round/>
                      <a:headEnd type="none" w="med" len="med"/>
                      <a:tailEnd type="none" w="med" len="med"/>
                    </a:lnB>
                  </a:tcPr>
                </a:tc>
                <a:tc>
                  <a:txBody>
                    <a:bodyPr/>
                    <a:lstStyle/>
                    <a:p>
                      <a:pPr algn="l" fontAlgn="b"/>
                      <a:endParaRPr lang="en-GB" sz="1100" b="1"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9BC2E6"/>
                      </a:solidFill>
                      <a:prstDash val="solid"/>
                      <a:round/>
                      <a:headEnd type="none" w="med" len="med"/>
                      <a:tailEnd type="none" w="med" len="med"/>
                    </a:lnB>
                  </a:tcPr>
                </a:tc>
                <a:tc>
                  <a:txBody>
                    <a:bodyPr/>
                    <a:lstStyle/>
                    <a:p>
                      <a:pPr algn="l" fontAlgn="b"/>
                      <a:endParaRPr lang="en-GB" sz="1100" b="1"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9BC2E6"/>
                      </a:solidFill>
                      <a:prstDash val="solid"/>
                      <a:round/>
                      <a:headEnd type="none" w="med" len="med"/>
                      <a:tailEnd type="none" w="med" len="med"/>
                    </a:lnB>
                  </a:tcPr>
                </a:tc>
                <a:tc>
                  <a:txBody>
                    <a:bodyPr/>
                    <a:lstStyle/>
                    <a:p>
                      <a:pPr algn="l" fontAlgn="b"/>
                      <a:endParaRPr lang="en-GB" sz="1100" b="1"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832239908"/>
                  </a:ext>
                </a:extLst>
              </a:tr>
              <a:tr h="439572">
                <a:tc>
                  <a:txBody>
                    <a:bodyPr/>
                    <a:lstStyle/>
                    <a:p>
                      <a:pPr algn="l" fontAlgn="b"/>
                      <a:r>
                        <a:rPr lang="en-GB" sz="1100" b="1" i="0" u="none" strike="noStrike">
                          <a:solidFill>
                            <a:srgbClr val="FFFFFF"/>
                          </a:solidFill>
                          <a:effectLst/>
                          <a:latin typeface="Calibri" panose="020F0502020204030204" pitchFamily="34" charset="0"/>
                        </a:rPr>
                        <a:t>KS </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1100" b="1" i="0" u="none" strike="noStrike">
                          <a:solidFill>
                            <a:srgbClr val="FFFFFF"/>
                          </a:solidFill>
                          <a:effectLst/>
                          <a:latin typeface="Calibri" panose="020F0502020204030204" pitchFamily="34" charset="0"/>
                        </a:rPr>
                        <a:t>Class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1100" b="1" i="0" u="none" strike="noStrike">
                          <a:solidFill>
                            <a:srgbClr val="FFFFFF"/>
                          </a:solidFill>
                          <a:effectLst/>
                          <a:latin typeface="Calibri" panose="020F0502020204030204" pitchFamily="34" charset="0"/>
                        </a:rPr>
                        <a:t>Year</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1100" b="1" i="0" u="none" strike="noStrike">
                          <a:solidFill>
                            <a:srgbClr val="FFFFFF"/>
                          </a:solidFill>
                          <a:effectLst/>
                          <a:latin typeface="Calibri" panose="020F0502020204030204" pitchFamily="34" charset="0"/>
                        </a:rPr>
                        <a:t>Subject</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1100" b="1" i="0" u="none" strike="noStrike">
                          <a:solidFill>
                            <a:srgbClr val="FFFFFF"/>
                          </a:solidFill>
                          <a:effectLst/>
                          <a:latin typeface="Calibri" panose="020F0502020204030204" pitchFamily="34" charset="0"/>
                        </a:rPr>
                        <a:t>Topic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1100" b="1" i="0" u="none" strike="noStrike">
                          <a:solidFill>
                            <a:srgbClr val="FFFFFF"/>
                          </a:solidFill>
                          <a:effectLst/>
                          <a:latin typeface="Calibri" panose="020F0502020204030204" pitchFamily="34" charset="0"/>
                        </a:rPr>
                        <a:t>Intervention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1100" b="1" i="0" u="none" strike="noStrike">
                          <a:solidFill>
                            <a:srgbClr val="FFFFFF"/>
                          </a:solidFill>
                          <a:effectLst/>
                          <a:latin typeface="Calibri" panose="020F0502020204030204" pitchFamily="34" charset="0"/>
                        </a:rPr>
                        <a:t>Number of Children</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947145560"/>
                  </a:ext>
                </a:extLst>
              </a:tr>
              <a:tr h="439572">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1.Clee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Y1</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Gross Motor</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Cool Kids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Group</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1100" b="0" i="0" u="none" strike="noStrike">
                          <a:solidFill>
                            <a:srgbClr val="000000"/>
                          </a:solidFill>
                          <a:effectLst/>
                          <a:latin typeface="Calibri" panose="020F0502020204030204" pitchFamily="34" charset="0"/>
                        </a:rPr>
                        <a:t>4</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465056055"/>
                  </a:ext>
                </a:extLst>
              </a:tr>
              <a:tr h="245384">
                <a:tc>
                  <a:txBody>
                    <a:bodyPr/>
                    <a:lstStyle/>
                    <a:p>
                      <a:pPr algn="l" fontAlgn="b"/>
                      <a:r>
                        <a:rPr lang="en-GB" sz="1100" b="0" i="0" u="none" strike="noStrike">
                          <a:solidFill>
                            <a:srgbClr val="000000"/>
                          </a:solidFill>
                          <a:effectLst/>
                          <a:latin typeface="Calibri" panose="020F0502020204030204" pitchFamily="34" charset="0"/>
                        </a:rPr>
                        <a:t>EYS</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1.Clee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EHCP</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Sp &amp; Lang</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Multiple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one to one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01976914"/>
                  </a:ext>
                </a:extLst>
              </a:tr>
              <a:tr h="245384">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1.Clee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Y1</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English</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Reading</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one to one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199516984"/>
                  </a:ext>
                </a:extLst>
              </a:tr>
              <a:tr h="245384">
                <a:tc>
                  <a:txBody>
                    <a:bodyPr/>
                    <a:lstStyle/>
                    <a:p>
                      <a:pPr algn="l" fontAlgn="b"/>
                      <a:r>
                        <a:rPr lang="en-GB" sz="1100" b="0" i="0" u="none" strike="noStrike">
                          <a:solidFill>
                            <a:srgbClr val="000000"/>
                          </a:solidFill>
                          <a:effectLst/>
                          <a:latin typeface="Calibri" panose="020F0502020204030204" pitchFamily="34" charset="0"/>
                        </a:rPr>
                        <a:t>EYS</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1.Clee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Y1</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English</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Jelly and Bean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one to one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748962634"/>
                  </a:ext>
                </a:extLst>
              </a:tr>
              <a:tr h="439572">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2.Wrekin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Y2</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Maths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Subitise &amp; bonds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Recall</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1100" b="0" i="0" u="none" strike="noStrike">
                          <a:solidFill>
                            <a:srgbClr val="000000"/>
                          </a:solidFill>
                          <a:effectLst/>
                          <a:latin typeface="Calibri" panose="020F0502020204030204" pitchFamily="34" charset="0"/>
                        </a:rPr>
                        <a:t>4</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22712367"/>
                  </a:ext>
                </a:extLst>
              </a:tr>
              <a:tr h="245384">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2.Wrekin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Y2</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English</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Reading</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one to one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693765935"/>
                  </a:ext>
                </a:extLst>
              </a:tr>
              <a:tr h="245384">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2.Wrekin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Y1</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English</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Reading</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one to one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1100" b="0" i="0" u="none" strike="noStrike">
                          <a:solidFill>
                            <a:srgbClr val="000000"/>
                          </a:solidFill>
                          <a:effectLst/>
                          <a:latin typeface="Calibri" panose="020F0502020204030204" pitchFamily="34" charset="0"/>
                        </a:rPr>
                        <a:t>3</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9697610"/>
                  </a:ext>
                </a:extLst>
              </a:tr>
              <a:tr h="245384">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2.Wrekin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Y2</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English</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GPCs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Precision Grid</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626221027"/>
                  </a:ext>
                </a:extLst>
              </a:tr>
              <a:tr h="245384">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2.Wrekin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Y2</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English</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Jelly and Bean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one to one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1100" b="0" i="0" u="none" strike="noStrike">
                          <a:solidFill>
                            <a:srgbClr val="000000"/>
                          </a:solidFill>
                          <a:effectLst/>
                          <a:latin typeface="Calibri" panose="020F0502020204030204" pitchFamily="34" charset="0"/>
                        </a:rPr>
                        <a:t>4</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694783083"/>
                  </a:ext>
                </a:extLst>
              </a:tr>
              <a:tr h="245384">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2.Wrekin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Y2</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Fine Motor</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Funky Fingers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Activities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483497531"/>
                  </a:ext>
                </a:extLst>
              </a:tr>
              <a:tr h="245384">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2.Wrekin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Y1</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Fine Motor</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Funky Fingers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Activities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005203899"/>
                  </a:ext>
                </a:extLst>
              </a:tr>
              <a:tr h="245384">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2.Wrekin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Y1</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Sp &amp; Lang</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Targets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one to one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909119203"/>
                  </a:ext>
                </a:extLst>
              </a:tr>
              <a:tr h="439572">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2.Wrekin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Y2</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Sp &amp; Lang</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Storytell</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Colour Semantics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6170030"/>
                  </a:ext>
                </a:extLst>
              </a:tr>
              <a:tr h="439572">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2.Wrekin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Y1</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Sp &amp; Lang</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Storytell</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Colour Semantics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6964853"/>
                  </a:ext>
                </a:extLst>
              </a:tr>
              <a:tr h="245384">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2. Wrekin</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Y2</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English</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Phonics and Spell</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1100" b="0" i="0" u="none" strike="noStrike">
                          <a:solidFill>
                            <a:srgbClr val="000000"/>
                          </a:solidFill>
                          <a:effectLst/>
                          <a:latin typeface="Calibri" panose="020F0502020204030204" pitchFamily="34" charset="0"/>
                        </a:rPr>
                        <a:t>Nessy</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1100" b="0" i="0" u="none" strike="noStrike">
                          <a:solidFill>
                            <a:srgbClr val="000000"/>
                          </a:solidFill>
                          <a:effectLst/>
                          <a:latin typeface="Calibri" panose="020F0502020204030204" pitchFamily="34" charset="0"/>
                        </a:rPr>
                        <a:t>3</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604495921"/>
                  </a:ext>
                </a:extLst>
              </a:tr>
              <a:tr h="245384">
                <a:tc>
                  <a:txBody>
                    <a:bodyPr/>
                    <a:lstStyle/>
                    <a:p>
                      <a:pPr algn="l" fontAlgn="b"/>
                      <a:r>
                        <a:rPr lang="en-GB" sz="1100" b="0" i="0" u="none" strike="noStrike">
                          <a:solidFill>
                            <a:srgbClr val="000000"/>
                          </a:solidFill>
                          <a:effectLst/>
                          <a:latin typeface="Calibri" panose="020F0502020204030204" pitchFamily="34" charset="0"/>
                        </a:rPr>
                        <a:t>KS1</a:t>
                      </a:r>
                    </a:p>
                  </a:txBody>
                  <a:tcPr marL="7620" marR="7620" marT="762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3.Lawley</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Y2</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Sp &amp; Lang</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Targets</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one to one</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1</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013817639"/>
                  </a:ext>
                </a:extLst>
              </a:tr>
            </a:tbl>
          </a:graphicData>
        </a:graphic>
      </p:graphicFrame>
    </p:spTree>
    <p:extLst>
      <p:ext uri="{BB962C8B-B14F-4D97-AF65-F5344CB8AC3E}">
        <p14:creationId xmlns:p14="http://schemas.microsoft.com/office/powerpoint/2010/main" val="3822717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9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50420-37BF-307E-2956-32505D98C437}"/>
              </a:ext>
            </a:extLst>
          </p:cNvPr>
          <p:cNvSpPr>
            <a:spLocks noGrp="1"/>
          </p:cNvSpPr>
          <p:nvPr>
            <p:ph type="title"/>
          </p:nvPr>
        </p:nvSpPr>
        <p:spPr>
          <a:xfrm>
            <a:off x="838199" y="537883"/>
            <a:ext cx="4783697" cy="1942810"/>
          </a:xfrm>
        </p:spPr>
        <p:txBody>
          <a:bodyPr anchor="b">
            <a:normAutofit/>
          </a:bodyPr>
          <a:lstStyle/>
          <a:p>
            <a:pPr marL="228600" marR="0" lvl="0" indent="-228600" defTabSz="914400" rtl="0" eaLnBrk="1" fontAlgn="auto" latinLnBrk="0" hangingPunct="1">
              <a:spcBef>
                <a:spcPts val="1000"/>
              </a:spcBef>
              <a:spcAft>
                <a:spcPts val="800"/>
              </a:spcAft>
              <a:tabLst/>
              <a:defRPr/>
            </a:pPr>
            <a:r>
              <a:rPr kumimoji="0" lang="en-GB" sz="40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t>Interventions in  Autumn 23- In KS 2</a:t>
            </a:r>
            <a:br>
              <a:rPr kumimoji="0" lang="en-GB" sz="4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br>
            <a:endParaRPr lang="en-GB" sz="4000"/>
          </a:p>
        </p:txBody>
      </p:sp>
      <p:sp>
        <p:nvSpPr>
          <p:cNvPr id="54" name="Content Placeholder 2">
            <a:extLst>
              <a:ext uri="{FF2B5EF4-FFF2-40B4-BE49-F238E27FC236}">
                <a16:creationId xmlns:a16="http://schemas.microsoft.com/office/drawing/2014/main" id="{F6B2B666-8F51-FAA8-CD34-D89D290B1ACB}"/>
              </a:ext>
            </a:extLst>
          </p:cNvPr>
          <p:cNvSpPr>
            <a:spLocks noGrp="1"/>
          </p:cNvSpPr>
          <p:nvPr>
            <p:ph idx="1"/>
          </p:nvPr>
        </p:nvSpPr>
        <p:spPr>
          <a:xfrm>
            <a:off x="838199" y="2686323"/>
            <a:ext cx="4783697" cy="3433583"/>
          </a:xfrm>
        </p:spPr>
        <p:txBody>
          <a:bodyPr>
            <a:normAutofit/>
          </a:bodyPr>
          <a:lstStyle/>
          <a:p>
            <a:pPr marL="0" indent="0">
              <a:spcAft>
                <a:spcPts val="800"/>
              </a:spcAft>
              <a:buNone/>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p>
            <a:endParaRPr lang="en-GB" sz="2000" dirty="0"/>
          </a:p>
        </p:txBody>
      </p:sp>
      <p:graphicFrame>
        <p:nvGraphicFramePr>
          <p:cNvPr id="3" name="Table 2">
            <a:extLst>
              <a:ext uri="{FF2B5EF4-FFF2-40B4-BE49-F238E27FC236}">
                <a16:creationId xmlns:a16="http://schemas.microsoft.com/office/drawing/2014/main" id="{B8F63DE2-AD3C-ED12-932E-EAB92D85F4CD}"/>
              </a:ext>
            </a:extLst>
          </p:cNvPr>
          <p:cNvGraphicFramePr>
            <a:graphicFrameLocks noGrp="1"/>
          </p:cNvGraphicFramePr>
          <p:nvPr>
            <p:extLst>
              <p:ext uri="{D42A27DB-BD31-4B8C-83A1-F6EECF244321}">
                <p14:modId xmlns:p14="http://schemas.microsoft.com/office/powerpoint/2010/main" val="3766477617"/>
              </p:ext>
            </p:extLst>
          </p:nvPr>
        </p:nvGraphicFramePr>
        <p:xfrm>
          <a:off x="4104861" y="1709529"/>
          <a:ext cx="5466524" cy="4731022"/>
        </p:xfrm>
        <a:graphic>
          <a:graphicData uri="http://schemas.openxmlformats.org/drawingml/2006/table">
            <a:tbl>
              <a:tblPr/>
              <a:tblGrid>
                <a:gridCol w="488855">
                  <a:extLst>
                    <a:ext uri="{9D8B030D-6E8A-4147-A177-3AD203B41FA5}">
                      <a16:colId xmlns:a16="http://schemas.microsoft.com/office/drawing/2014/main" val="109861102"/>
                    </a:ext>
                  </a:extLst>
                </a:gridCol>
                <a:gridCol w="542323">
                  <a:extLst>
                    <a:ext uri="{9D8B030D-6E8A-4147-A177-3AD203B41FA5}">
                      <a16:colId xmlns:a16="http://schemas.microsoft.com/office/drawing/2014/main" val="1146483993"/>
                    </a:ext>
                  </a:extLst>
                </a:gridCol>
                <a:gridCol w="488855">
                  <a:extLst>
                    <a:ext uri="{9D8B030D-6E8A-4147-A177-3AD203B41FA5}">
                      <a16:colId xmlns:a16="http://schemas.microsoft.com/office/drawing/2014/main" val="878830934"/>
                    </a:ext>
                  </a:extLst>
                </a:gridCol>
                <a:gridCol w="687454">
                  <a:extLst>
                    <a:ext uri="{9D8B030D-6E8A-4147-A177-3AD203B41FA5}">
                      <a16:colId xmlns:a16="http://schemas.microsoft.com/office/drawing/2014/main" val="2353012026"/>
                    </a:ext>
                  </a:extLst>
                </a:gridCol>
                <a:gridCol w="1005719">
                  <a:extLst>
                    <a:ext uri="{9D8B030D-6E8A-4147-A177-3AD203B41FA5}">
                      <a16:colId xmlns:a16="http://schemas.microsoft.com/office/drawing/2014/main" val="3505277457"/>
                    </a:ext>
                  </a:extLst>
                </a:gridCol>
                <a:gridCol w="916604">
                  <a:extLst>
                    <a:ext uri="{9D8B030D-6E8A-4147-A177-3AD203B41FA5}">
                      <a16:colId xmlns:a16="http://schemas.microsoft.com/office/drawing/2014/main" val="4144131126"/>
                    </a:ext>
                  </a:extLst>
                </a:gridCol>
                <a:gridCol w="1336714">
                  <a:extLst>
                    <a:ext uri="{9D8B030D-6E8A-4147-A177-3AD203B41FA5}">
                      <a16:colId xmlns:a16="http://schemas.microsoft.com/office/drawing/2014/main" val="313445521"/>
                    </a:ext>
                  </a:extLst>
                </a:gridCol>
              </a:tblGrid>
              <a:tr h="211836">
                <a:tc gridSpan="3">
                  <a:txBody>
                    <a:bodyPr/>
                    <a:lstStyle/>
                    <a:p>
                      <a:pPr algn="l" fontAlgn="b"/>
                      <a:r>
                        <a:rPr lang="en-GB" sz="600" b="1" i="0" u="none" strike="noStrike">
                          <a:solidFill>
                            <a:srgbClr val="000000"/>
                          </a:solidFill>
                          <a:effectLst/>
                          <a:latin typeface="Calibri" panose="020F0502020204030204" pitchFamily="34" charset="0"/>
                        </a:rPr>
                        <a:t>AUTUMN 23 INTERVENTIONS</a:t>
                      </a:r>
                    </a:p>
                  </a:txBody>
                  <a:tcPr marL="4330" marR="4330" marT="4330" marB="0" anchor="b">
                    <a:lnL>
                      <a:noFill/>
                    </a:lnL>
                    <a:lnR>
                      <a:noFill/>
                    </a:lnR>
                    <a:lnT>
                      <a:noFill/>
                    </a:lnT>
                    <a:lnB w="6350" cap="flat" cmpd="sng" algn="ctr">
                      <a:solidFill>
                        <a:srgbClr val="9BC2E6"/>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b"/>
                      <a:endParaRPr lang="en-GB" sz="600" b="1" i="0" u="none" strike="noStrike">
                        <a:solidFill>
                          <a:srgbClr val="000000"/>
                        </a:solidFill>
                        <a:effectLst/>
                        <a:latin typeface="Calibri" panose="020F0502020204030204" pitchFamily="34" charset="0"/>
                      </a:endParaRPr>
                    </a:p>
                  </a:txBody>
                  <a:tcPr marL="4330" marR="4330" marT="4330" marB="0" anchor="b">
                    <a:lnL>
                      <a:noFill/>
                    </a:lnL>
                    <a:lnR>
                      <a:noFill/>
                    </a:lnR>
                    <a:lnT>
                      <a:noFill/>
                    </a:lnT>
                    <a:lnB w="6350" cap="flat" cmpd="sng" algn="ctr">
                      <a:solidFill>
                        <a:srgbClr val="9BC2E6"/>
                      </a:solidFill>
                      <a:prstDash val="solid"/>
                      <a:round/>
                      <a:headEnd type="none" w="med" len="med"/>
                      <a:tailEnd type="none" w="med" len="med"/>
                    </a:lnB>
                  </a:tcPr>
                </a:tc>
                <a:tc>
                  <a:txBody>
                    <a:bodyPr/>
                    <a:lstStyle/>
                    <a:p>
                      <a:pPr algn="l" fontAlgn="b"/>
                      <a:endParaRPr lang="en-GB" sz="600" b="1" i="0" u="none" strike="noStrike">
                        <a:solidFill>
                          <a:srgbClr val="000000"/>
                        </a:solidFill>
                        <a:effectLst/>
                        <a:latin typeface="Calibri" panose="020F0502020204030204" pitchFamily="34" charset="0"/>
                      </a:endParaRPr>
                    </a:p>
                  </a:txBody>
                  <a:tcPr marL="4330" marR="4330" marT="4330" marB="0" anchor="b">
                    <a:lnL>
                      <a:noFill/>
                    </a:lnL>
                    <a:lnR>
                      <a:noFill/>
                    </a:lnR>
                    <a:lnT>
                      <a:noFill/>
                    </a:lnT>
                    <a:lnB w="6350" cap="flat" cmpd="sng" algn="ctr">
                      <a:solidFill>
                        <a:srgbClr val="9BC2E6"/>
                      </a:solidFill>
                      <a:prstDash val="solid"/>
                      <a:round/>
                      <a:headEnd type="none" w="med" len="med"/>
                      <a:tailEnd type="none" w="med" len="med"/>
                    </a:lnB>
                  </a:tcPr>
                </a:tc>
                <a:tc>
                  <a:txBody>
                    <a:bodyPr/>
                    <a:lstStyle/>
                    <a:p>
                      <a:pPr algn="l" fontAlgn="b"/>
                      <a:endParaRPr lang="en-GB" sz="600" b="1" i="0" u="none" strike="noStrike">
                        <a:solidFill>
                          <a:srgbClr val="000000"/>
                        </a:solidFill>
                        <a:effectLst/>
                        <a:latin typeface="Calibri" panose="020F0502020204030204" pitchFamily="34" charset="0"/>
                      </a:endParaRPr>
                    </a:p>
                  </a:txBody>
                  <a:tcPr marL="4330" marR="4330" marT="4330" marB="0" anchor="b">
                    <a:lnL>
                      <a:noFill/>
                    </a:lnL>
                    <a:lnR>
                      <a:noFill/>
                    </a:lnR>
                    <a:lnT>
                      <a:noFill/>
                    </a:lnT>
                    <a:lnB w="6350" cap="flat" cmpd="sng" algn="ctr">
                      <a:solidFill>
                        <a:srgbClr val="9BC2E6"/>
                      </a:solidFill>
                      <a:prstDash val="solid"/>
                      <a:round/>
                      <a:headEnd type="none" w="med" len="med"/>
                      <a:tailEnd type="none" w="med" len="med"/>
                    </a:lnB>
                  </a:tcPr>
                </a:tc>
                <a:tc>
                  <a:txBody>
                    <a:bodyPr/>
                    <a:lstStyle/>
                    <a:p>
                      <a:pPr algn="l" fontAlgn="b"/>
                      <a:endParaRPr lang="en-GB" sz="600" b="1" i="0" u="none" strike="noStrike">
                        <a:solidFill>
                          <a:srgbClr val="000000"/>
                        </a:solidFill>
                        <a:effectLst/>
                        <a:latin typeface="Calibri" panose="020F0502020204030204" pitchFamily="34" charset="0"/>
                      </a:endParaRPr>
                    </a:p>
                  </a:txBody>
                  <a:tcPr marL="4330" marR="4330" marT="4330" marB="0" anchor="b">
                    <a:lnL>
                      <a:noFill/>
                    </a:lnL>
                    <a:lnR>
                      <a:noFill/>
                    </a:lnR>
                    <a:lnT>
                      <a:noFill/>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72946123"/>
                  </a:ext>
                </a:extLst>
              </a:tr>
              <a:tr h="112981">
                <a:tc>
                  <a:txBody>
                    <a:bodyPr/>
                    <a:lstStyle/>
                    <a:p>
                      <a:pPr algn="l" fontAlgn="b"/>
                      <a:r>
                        <a:rPr lang="en-GB" sz="600" b="1" i="0" u="none" strike="noStrike">
                          <a:solidFill>
                            <a:srgbClr val="FFFFFF"/>
                          </a:solidFill>
                          <a:effectLst/>
                          <a:latin typeface="Calibri" panose="020F0502020204030204" pitchFamily="34" charset="0"/>
                        </a:rPr>
                        <a:t>KS </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600" b="1" i="0" u="none" strike="noStrike">
                          <a:solidFill>
                            <a:srgbClr val="FFFFFF"/>
                          </a:solidFill>
                          <a:effectLst/>
                          <a:latin typeface="Calibri" panose="020F0502020204030204" pitchFamily="34" charset="0"/>
                        </a:rPr>
                        <a:t>Class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600" b="1" i="0" u="none" strike="noStrike">
                          <a:solidFill>
                            <a:srgbClr val="FFFFFF"/>
                          </a:solidFill>
                          <a:effectLst/>
                          <a:latin typeface="Calibri" panose="020F0502020204030204" pitchFamily="34" charset="0"/>
                        </a:rPr>
                        <a:t>Year</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600" b="1" i="0" u="none" strike="noStrike">
                          <a:solidFill>
                            <a:srgbClr val="FFFFFF"/>
                          </a:solidFill>
                          <a:effectLst/>
                          <a:latin typeface="Calibri" panose="020F0502020204030204" pitchFamily="34" charset="0"/>
                        </a:rPr>
                        <a:t>Subject</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600" b="1" i="0" u="none" strike="noStrike">
                          <a:solidFill>
                            <a:srgbClr val="FFFFFF"/>
                          </a:solidFill>
                          <a:effectLst/>
                          <a:latin typeface="Calibri" panose="020F0502020204030204" pitchFamily="34" charset="0"/>
                        </a:rPr>
                        <a:t>Topic</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600" b="1" i="0" u="none" strike="noStrike">
                          <a:solidFill>
                            <a:srgbClr val="FFFFFF"/>
                          </a:solidFill>
                          <a:effectLst/>
                          <a:latin typeface="Calibri" panose="020F0502020204030204" pitchFamily="34" charset="0"/>
                        </a:rPr>
                        <a:t>Intervention</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600" b="1" i="0" u="none" strike="noStrike">
                          <a:solidFill>
                            <a:srgbClr val="FFFFFF"/>
                          </a:solidFill>
                          <a:effectLst/>
                          <a:latin typeface="Calibri" panose="020F0502020204030204" pitchFamily="34" charset="0"/>
                        </a:rPr>
                        <a:t>Number of Children</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230611810"/>
                  </a:ext>
                </a:extLst>
              </a:tr>
              <a:tr h="112981">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3.Lawley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Y3</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Sp &amp; Lang</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Targets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one to one</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2</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15438904"/>
                  </a:ext>
                </a:extLst>
              </a:tr>
              <a:tr h="112981">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3.Lawley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EHCP</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SEMH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Zones of Reg</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one to one</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568219589"/>
                  </a:ext>
                </a:extLst>
              </a:tr>
              <a:tr h="112981">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3.Lawley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EHCP</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Physio</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Exercises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one to one</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510098779"/>
                  </a:ext>
                </a:extLst>
              </a:tr>
              <a:tr h="112981">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3.Lawley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Y3</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Phonics and Spell</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Nessy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6</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59621437"/>
                  </a:ext>
                </a:extLst>
              </a:tr>
              <a:tr h="112981">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3.Lawley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Y3</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Jelly and Bean</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one to one</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3</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67898594"/>
                  </a:ext>
                </a:extLst>
              </a:tr>
              <a:tr h="112981">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3.Lawley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Y3</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Reading</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one to one</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2</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43701070"/>
                  </a:ext>
                </a:extLst>
              </a:tr>
              <a:tr h="112981">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3.Lawley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Y3</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GPCs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Precision Grid</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3</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57073132"/>
                  </a:ext>
                </a:extLst>
              </a:tr>
              <a:tr h="112981">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3.Lawley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Y3</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Maths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Number bonds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Recall</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6</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43489399"/>
                  </a:ext>
                </a:extLst>
              </a:tr>
              <a:tr h="112981">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3.Lawley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Y3</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Maths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Timestables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Recall</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183546396"/>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4.Stiperstones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Y5</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Maths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Timestables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Recall</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599731437"/>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4.Stiperstones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Y4</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Maths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Timestables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Recall</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7</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478980634"/>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4.Stiperstones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Y5</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Phonics and Spell</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Nessy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10</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685951793"/>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4.Stiperstones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Y4</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Phonics and Spell</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Nessy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7</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323646589"/>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4.Stiperstones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Y5</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Reading</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one to one</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6</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49928231"/>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4.Stiperstones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Y4</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Reading</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one to one</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917400079"/>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4.Stiperstones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Y4</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Jelly and Bean</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one to one</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4</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239635143"/>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4.Stiperstones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Y5</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GPCs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Precision Grid</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2</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003284264"/>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4.Stiperstones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Y4</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GPCs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Precision Grid</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4</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96888146"/>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4.Stiperstones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Y5</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Sp &amp; Lang</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Targets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one to one</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483504340"/>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5.Long Mynd</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Y6</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Maths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Number</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Power of 2</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068251027"/>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5.Long Mynd</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Y5</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Maths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Timestables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Recall</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933729333"/>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5.Long Mynd</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Y6</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Phonics and Spell</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Nessy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11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495986052"/>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5.Long Mynd</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Y5</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English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Phonics and Spell</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Nessy</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a:solidFill>
                            <a:srgbClr val="000000"/>
                          </a:solidFill>
                          <a:effectLst/>
                          <a:latin typeface="Calibri" panose="020F0502020204030204" pitchFamily="34" charset="0"/>
                        </a:rPr>
                        <a:t>3</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42548759"/>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5.Long Mynd</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Y6</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SEMH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Outlook</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3 positives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GB" sz="600" b="0" i="0" u="none" strike="noStrike">
                          <a:solidFill>
                            <a:srgbClr val="000000"/>
                          </a:solidFill>
                          <a:effectLst/>
                          <a:latin typeface="Calibri" panose="020F0502020204030204" pitchFamily="34" charset="0"/>
                        </a:rPr>
                        <a:t>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77823478"/>
                  </a:ext>
                </a:extLst>
              </a:tr>
              <a:tr h="211836">
                <a:tc>
                  <a:txBody>
                    <a:bodyPr/>
                    <a:lstStyle/>
                    <a:p>
                      <a:pPr algn="l" fontAlgn="b"/>
                      <a:r>
                        <a:rPr lang="en-GB" sz="600" b="0" i="0" u="none" strike="noStrike">
                          <a:solidFill>
                            <a:srgbClr val="000000"/>
                          </a:solidFill>
                          <a:effectLst/>
                          <a:latin typeface="Calibri" panose="020F0502020204030204" pitchFamily="34" charset="0"/>
                        </a:rPr>
                        <a:t>KS2</a:t>
                      </a:r>
                    </a:p>
                  </a:txBody>
                  <a:tcPr marL="4330" marR="4330" marT="433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5.Long Mynd</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Y5</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SEMH</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Outlook</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600" b="0" i="0" u="none" strike="noStrike">
                          <a:solidFill>
                            <a:srgbClr val="000000"/>
                          </a:solidFill>
                          <a:effectLst/>
                          <a:latin typeface="Calibri" panose="020F0502020204030204" pitchFamily="34" charset="0"/>
                        </a:rPr>
                        <a:t>3 positives</a:t>
                      </a:r>
                    </a:p>
                  </a:txBody>
                  <a:tcPr marL="4330" marR="4330" marT="433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600" b="0" i="0" u="none" strike="noStrike" dirty="0">
                          <a:solidFill>
                            <a:srgbClr val="000000"/>
                          </a:solidFill>
                          <a:effectLst/>
                          <a:latin typeface="Calibri" panose="020F0502020204030204" pitchFamily="34" charset="0"/>
                        </a:rPr>
                        <a:t>1</a:t>
                      </a:r>
                    </a:p>
                  </a:txBody>
                  <a:tcPr marL="4330" marR="4330" marT="433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62389457"/>
                  </a:ext>
                </a:extLst>
              </a:tr>
            </a:tbl>
          </a:graphicData>
        </a:graphic>
      </p:graphicFrame>
    </p:spTree>
    <p:extLst>
      <p:ext uri="{BB962C8B-B14F-4D97-AF65-F5344CB8AC3E}">
        <p14:creationId xmlns:p14="http://schemas.microsoft.com/office/powerpoint/2010/main" val="4033283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FDBD9ACA-DB06-4327-BFD9-5C2467181FDE}"/>
              </a:ext>
            </a:extLst>
          </p:cNvPr>
          <p:cNvSpPr>
            <a:spLocks noGrp="1"/>
          </p:cNvSpPr>
          <p:nvPr>
            <p:ph type="title"/>
          </p:nvPr>
        </p:nvSpPr>
        <p:spPr>
          <a:xfrm>
            <a:off x="640080" y="1243013"/>
            <a:ext cx="3855720" cy="4371974"/>
          </a:xfrm>
        </p:spPr>
        <p:txBody>
          <a:bodyPr>
            <a:normAutofit/>
          </a:bodyPr>
          <a:lstStyle/>
          <a:p>
            <a:r>
              <a:rPr lang="en-GB" dirty="0">
                <a:solidFill>
                  <a:srgbClr val="FFFFFF"/>
                </a:solidFill>
              </a:rPr>
              <a:t>How we organise our SEN System at  Minsterley?</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7CBEDB-91C2-4FA6-8149-EA9BBE1D2155}"/>
              </a:ext>
            </a:extLst>
          </p:cNvPr>
          <p:cNvSpPr>
            <a:spLocks noGrp="1"/>
          </p:cNvSpPr>
          <p:nvPr>
            <p:ph idx="1"/>
          </p:nvPr>
        </p:nvSpPr>
        <p:spPr>
          <a:xfrm>
            <a:off x="6172200" y="804672"/>
            <a:ext cx="5221224" cy="5230368"/>
          </a:xfrm>
        </p:spPr>
        <p:txBody>
          <a:bodyPr anchor="ctr">
            <a:normAutofit lnSpcReduction="10000"/>
          </a:bodyPr>
          <a:lstStyle/>
          <a:p>
            <a:pPr>
              <a:buFontTx/>
              <a:buChar char="-"/>
            </a:pPr>
            <a:r>
              <a:rPr lang="en-GB" sz="2000" dirty="0">
                <a:solidFill>
                  <a:srgbClr val="000000"/>
                </a:solidFill>
              </a:rPr>
              <a:t>PCPs and QFT needs are identified in the Summer Term and the new teacher plans interventions and sets up intervention grids with the help of the </a:t>
            </a:r>
            <a:r>
              <a:rPr lang="en-GB" sz="2000" dirty="0" err="1">
                <a:solidFill>
                  <a:srgbClr val="000000"/>
                </a:solidFill>
              </a:rPr>
              <a:t>Senco</a:t>
            </a:r>
            <a:r>
              <a:rPr lang="en-GB" sz="2000" dirty="0">
                <a:solidFill>
                  <a:srgbClr val="000000"/>
                </a:solidFill>
              </a:rPr>
              <a:t> ready to be up and running for the new year or term.</a:t>
            </a:r>
          </a:p>
          <a:p>
            <a:pPr>
              <a:buFontTx/>
              <a:buChar char="-"/>
            </a:pPr>
            <a:r>
              <a:rPr lang="en-GB" sz="2000" dirty="0">
                <a:solidFill>
                  <a:srgbClr val="000000"/>
                </a:solidFill>
              </a:rPr>
              <a:t>Intervention Grids with entry and exit assessment, track small steps of progress</a:t>
            </a:r>
          </a:p>
          <a:p>
            <a:pPr>
              <a:buFontTx/>
              <a:buChar char="-"/>
            </a:pPr>
            <a:r>
              <a:rPr lang="en-GB" sz="2000" dirty="0">
                <a:solidFill>
                  <a:srgbClr val="000000"/>
                </a:solidFill>
              </a:rPr>
              <a:t>These feed into our termly pupil progress meetings where the cycle begins again.</a:t>
            </a:r>
          </a:p>
          <a:p>
            <a:pPr>
              <a:buFontTx/>
              <a:buChar char="-"/>
            </a:pPr>
            <a:r>
              <a:rPr lang="en-GB" sz="2000" dirty="0">
                <a:solidFill>
                  <a:srgbClr val="000000"/>
                </a:solidFill>
              </a:rPr>
              <a:t>The </a:t>
            </a:r>
            <a:r>
              <a:rPr lang="en-GB" sz="2000" dirty="0" err="1">
                <a:solidFill>
                  <a:srgbClr val="000000"/>
                </a:solidFill>
              </a:rPr>
              <a:t>Senco</a:t>
            </a:r>
            <a:r>
              <a:rPr lang="en-GB" sz="2000" dirty="0">
                <a:solidFill>
                  <a:srgbClr val="000000"/>
                </a:solidFill>
              </a:rPr>
              <a:t> monitors classroom QFT and intervention and observes and talks to children, advising on next steps  and resources especially with EHCPs. </a:t>
            </a:r>
          </a:p>
          <a:p>
            <a:pPr>
              <a:buFontTx/>
              <a:buChar char="-"/>
            </a:pPr>
            <a:r>
              <a:rPr lang="en-GB" sz="2000" dirty="0">
                <a:solidFill>
                  <a:srgbClr val="000000"/>
                </a:solidFill>
              </a:rPr>
              <a:t>The </a:t>
            </a:r>
            <a:r>
              <a:rPr lang="en-GB" sz="2000" dirty="0" err="1">
                <a:solidFill>
                  <a:srgbClr val="000000"/>
                </a:solidFill>
              </a:rPr>
              <a:t>Senco</a:t>
            </a:r>
            <a:r>
              <a:rPr lang="en-GB" sz="2000" dirty="0">
                <a:solidFill>
                  <a:srgbClr val="000000"/>
                </a:solidFill>
              </a:rPr>
              <a:t> works with parents both to gain a whole picture and to support the family. She signposts to services and family friendly workshops and activities and makes referrals.</a:t>
            </a:r>
          </a:p>
          <a:p>
            <a:pPr>
              <a:buFontTx/>
              <a:buChar char="-"/>
            </a:pPr>
            <a:endParaRPr lang="en-GB" sz="2000" dirty="0">
              <a:solidFill>
                <a:srgbClr val="000000"/>
              </a:solidFill>
            </a:endParaRPr>
          </a:p>
          <a:p>
            <a:pPr marL="0" indent="0">
              <a:buNone/>
            </a:pPr>
            <a:endParaRPr lang="en-GB" sz="2000" dirty="0">
              <a:solidFill>
                <a:srgbClr val="000000"/>
              </a:solidFill>
            </a:endParaRPr>
          </a:p>
          <a:p>
            <a:pPr>
              <a:buFontTx/>
              <a:buChar char="-"/>
            </a:pPr>
            <a:endParaRPr lang="en-GB" sz="2000" dirty="0">
              <a:solidFill>
                <a:srgbClr val="000000"/>
              </a:solidFill>
            </a:endParaRPr>
          </a:p>
        </p:txBody>
      </p:sp>
    </p:spTree>
    <p:extLst>
      <p:ext uri="{BB962C8B-B14F-4D97-AF65-F5344CB8AC3E}">
        <p14:creationId xmlns:p14="http://schemas.microsoft.com/office/powerpoint/2010/main" val="79699511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8DC43-533A-FE01-F94E-A1B65E09CB6E}"/>
              </a:ext>
            </a:extLst>
          </p:cNvPr>
          <p:cNvSpPr>
            <a:spLocks noGrp="1"/>
          </p:cNvSpPr>
          <p:nvPr>
            <p:ph type="title"/>
          </p:nvPr>
        </p:nvSpPr>
        <p:spPr/>
        <p:txBody>
          <a:bodyPr/>
          <a:lstStyle/>
          <a:p>
            <a:r>
              <a:rPr lang="en-GB" dirty="0"/>
              <a:t>Example PCP with QFT</a:t>
            </a:r>
          </a:p>
        </p:txBody>
      </p:sp>
      <p:graphicFrame>
        <p:nvGraphicFramePr>
          <p:cNvPr id="4" name="Content Placeholder 3">
            <a:extLst>
              <a:ext uri="{FF2B5EF4-FFF2-40B4-BE49-F238E27FC236}">
                <a16:creationId xmlns:a16="http://schemas.microsoft.com/office/drawing/2014/main" id="{12F7C65C-638B-04ED-2B9B-A08D4B7ABD44}"/>
              </a:ext>
            </a:extLst>
          </p:cNvPr>
          <p:cNvGraphicFramePr>
            <a:graphicFrameLocks noGrp="1"/>
          </p:cNvGraphicFramePr>
          <p:nvPr>
            <p:ph idx="1"/>
            <p:extLst>
              <p:ext uri="{D42A27DB-BD31-4B8C-83A1-F6EECF244321}">
                <p14:modId xmlns:p14="http://schemas.microsoft.com/office/powerpoint/2010/main" val="1934493462"/>
              </p:ext>
            </p:extLst>
          </p:nvPr>
        </p:nvGraphicFramePr>
        <p:xfrm>
          <a:off x="3520284" y="1698244"/>
          <a:ext cx="5151432" cy="4606100"/>
        </p:xfrm>
        <a:graphic>
          <a:graphicData uri="http://schemas.openxmlformats.org/drawingml/2006/table">
            <a:tbl>
              <a:tblPr firstRow="1" firstCol="1" bandRow="1"/>
              <a:tblGrid>
                <a:gridCol w="1740388">
                  <a:extLst>
                    <a:ext uri="{9D8B030D-6E8A-4147-A177-3AD203B41FA5}">
                      <a16:colId xmlns:a16="http://schemas.microsoft.com/office/drawing/2014/main" val="190502471"/>
                    </a:ext>
                  </a:extLst>
                </a:gridCol>
                <a:gridCol w="1810122">
                  <a:extLst>
                    <a:ext uri="{9D8B030D-6E8A-4147-A177-3AD203B41FA5}">
                      <a16:colId xmlns:a16="http://schemas.microsoft.com/office/drawing/2014/main" val="402092052"/>
                    </a:ext>
                  </a:extLst>
                </a:gridCol>
                <a:gridCol w="1600922">
                  <a:extLst>
                    <a:ext uri="{9D8B030D-6E8A-4147-A177-3AD203B41FA5}">
                      <a16:colId xmlns:a16="http://schemas.microsoft.com/office/drawing/2014/main" val="1014933830"/>
                    </a:ext>
                  </a:extLst>
                </a:gridCol>
              </a:tblGrid>
              <a:tr h="566917">
                <a:tc>
                  <a: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Child Name </a:t>
                      </a:r>
                      <a:r>
                        <a:rPr lang="en-GB" sz="600" dirty="0">
                          <a:effectLst/>
                          <a:latin typeface="Calibri" panose="020F0502020204030204" pitchFamily="34" charset="0"/>
                          <a:ea typeface="Calibri" panose="020F0502020204030204" pitchFamily="34" charset="0"/>
                          <a:cs typeface="Times New Roman" panose="02020603050405020304" pitchFamily="18" charset="0"/>
                        </a:rPr>
                        <a:t> SEN Support (SLCN), phonics, confidence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67" marR="51967" marT="0" marB="0">
                    <a:lnL>
                      <a:noFill/>
                    </a:lnL>
                    <a:lnR w="12700" cap="flat" cmpd="sng" algn="ctr">
                      <a:solidFill>
                        <a:srgbClr val="AEAAAA"/>
                      </a:solidFill>
                      <a:prstDash val="solid"/>
                      <a:round/>
                      <a:headEnd type="none" w="med" len="med"/>
                      <a:tailEnd type="none" w="med" len="med"/>
                    </a:lnR>
                    <a:lnT>
                      <a:noFill/>
                    </a:lnT>
                    <a:lnB w="12700" cap="flat" cmpd="sng" algn="ctr">
                      <a:solidFill>
                        <a:srgbClr val="AEAAAA"/>
                      </a:solidFill>
                      <a:prstDash val="solid"/>
                      <a:round/>
                      <a:headEnd type="none" w="med" len="med"/>
                      <a:tailEnd type="none" w="med" len="med"/>
                    </a:lnB>
                  </a:tcPr>
                </a:tc>
                <a:tc gridSpan="2">
                  <a:txBody>
                    <a:bodyPr/>
                    <a:lstStyle/>
                    <a:p>
                      <a:pPr>
                        <a:lnSpc>
                          <a:spcPct val="107000"/>
                        </a:lnSpc>
                        <a:spcAft>
                          <a:spcPts val="800"/>
                        </a:spcAft>
                      </a:pPr>
                      <a:r>
                        <a:rPr lang="en-GB" sz="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Interventions: (A) Regular reader, (B)speech therapy plan, (C) 1:1 vowel intervention and GPC precision grid (D) Nessy and Writing Beach</a:t>
                      </a:r>
                      <a:endParaRPr lang="en-GB" sz="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67" marR="51967" marT="0" marB="0">
                    <a:lnL w="12700" cap="flat" cmpd="sng" algn="ctr">
                      <a:solidFill>
                        <a:srgbClr val="AEAAAA"/>
                      </a:solidFill>
                      <a:prstDash val="solid"/>
                      <a:round/>
                      <a:headEnd type="none" w="med" len="med"/>
                      <a:tailEnd type="none" w="med" len="med"/>
                    </a:lnL>
                    <a:lnR>
                      <a:noFill/>
                    </a:lnR>
                    <a:lnT>
                      <a:noFill/>
                    </a:lnT>
                    <a:lnB w="12700" cap="flat" cmpd="sng" algn="ctr">
                      <a:solidFill>
                        <a:srgbClr val="AEAAA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20836122"/>
                  </a:ext>
                </a:extLst>
              </a:tr>
              <a:tr h="2182117">
                <a:tc>
                  <a:txBody>
                    <a:bodyPr/>
                    <a:lstStyle/>
                    <a:p>
                      <a:pPr>
                        <a:lnSpc>
                          <a:spcPct val="107000"/>
                        </a:lnSpc>
                        <a:spcAft>
                          <a:spcPts val="800"/>
                        </a:spcAft>
                      </a:pPr>
                      <a:r>
                        <a:rPr lang="en-GB" sz="800" b="1" i="1">
                          <a:effectLst/>
                          <a:latin typeface="Calibri" panose="020F0502020204030204" pitchFamily="34" charset="0"/>
                          <a:ea typeface="Calibri" panose="020F0502020204030204" pitchFamily="34" charset="0"/>
                          <a:cs typeface="Times New Roman" panose="02020603050405020304" pitchFamily="18" charset="0"/>
                        </a:rPr>
                        <a:t>QFT </a:t>
                      </a:r>
                      <a:r>
                        <a:rPr lang="en-GB" sz="800" i="1">
                          <a:effectLst/>
                          <a:latin typeface="Calibri" panose="020F0502020204030204" pitchFamily="34" charset="0"/>
                          <a:ea typeface="Calibri" panose="020F0502020204030204" pitchFamily="34" charset="0"/>
                          <a:cs typeface="Times New Roman" panose="02020603050405020304" pitchFamily="18" charset="0"/>
                        </a:rPr>
                        <a:t>- pen grip, lots of 1:1 chat, talking partner, understand cards, visuals, thinking time, vocab support, avoid copying from board, HFW/phonics flashcards, visuals, prompt to</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800" i="1">
                          <a:effectLst/>
                          <a:latin typeface="Calibri" panose="020F0502020204030204" pitchFamily="34" charset="0"/>
                          <a:ea typeface="Calibri" panose="020F0502020204030204" pitchFamily="34" charset="0"/>
                          <a:cs typeface="Times New Roman" panose="02020603050405020304" pitchFamily="18" charset="0"/>
                        </a:rPr>
                        <a:t>show maths workings out,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800" i="1">
                          <a:effectLst/>
                          <a:latin typeface="Calibri" panose="020F0502020204030204" pitchFamily="34" charset="0"/>
                          <a:ea typeface="Calibri" panose="020F0502020204030204" pitchFamily="34" charset="0"/>
                          <a:cs typeface="Times New Roman" panose="02020603050405020304" pitchFamily="18" charset="0"/>
                        </a:rPr>
                        <a:t>recall phonics and not guess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800" i="1">
                          <a:effectLst/>
                          <a:latin typeface="Calibri" panose="020F0502020204030204" pitchFamily="34" charset="0"/>
                          <a:ea typeface="Calibri" panose="020F0502020204030204" pitchFamily="34" charset="0"/>
                          <a:cs typeface="Times New Roman" panose="02020603050405020304" pitchFamily="18" charset="0"/>
                        </a:rPr>
                        <a:t>use lonely vowel and vowel friends to read vowels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800" i="1">
                          <a:effectLst/>
                          <a:latin typeface="Calibri" panose="020F0502020204030204" pitchFamily="34" charset="0"/>
                          <a:ea typeface="Calibri" panose="020F0502020204030204" pitchFamily="34" charset="0"/>
                          <a:cs typeface="Times New Roman" panose="02020603050405020304" pitchFamily="18" charset="0"/>
                        </a:rPr>
                        <a:t>turn up the volume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800" i="1">
                          <a:effectLst/>
                          <a:latin typeface="Calibri" panose="020F0502020204030204" pitchFamily="34" charset="0"/>
                          <a:ea typeface="Calibri" panose="020F0502020204030204" pitchFamily="34" charset="0"/>
                          <a:cs typeface="Times New Roman" panose="02020603050405020304" pitchFamily="18" charset="0"/>
                        </a:rPr>
                        <a:t>praise for attempts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800" i="1">
                          <a:effectLst/>
                          <a:latin typeface="Calibri" panose="020F0502020204030204" pitchFamily="34" charset="0"/>
                          <a:ea typeface="Calibri" panose="020F0502020204030204" pitchFamily="34" charset="0"/>
                          <a:cs typeface="Times New Roman" panose="02020603050405020304" pitchFamily="18" charset="0"/>
                        </a:rPr>
                        <a:t>ensure others quiet for focus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67" marR="51967" marT="0" marB="0">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nSpc>
                          <a:spcPct val="107000"/>
                        </a:lnSpc>
                        <a:spcAft>
                          <a:spcPts val="800"/>
                        </a:spcAft>
                      </a:pPr>
                      <a:r>
                        <a:rPr lang="en-GB" sz="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Priority Focus of Intervention: </a:t>
                      </a:r>
                      <a:endParaRPr lang="en-GB" sz="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Phonics- Daily</a:t>
                      </a:r>
                      <a:endParaRPr lang="en-GB" sz="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 precision grid for GPCs</a:t>
                      </a:r>
                    </a:p>
                    <a:p>
                      <a:pPr>
                        <a:lnSpc>
                          <a:spcPct val="107000"/>
                        </a:lnSpc>
                        <a:spcAft>
                          <a:spcPts val="800"/>
                        </a:spcAft>
                      </a:pPr>
                      <a:r>
                        <a:rPr lang="en-GB" sz="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Spot and use lonely vowel and vowel friends to decode accurately</a:t>
                      </a:r>
                    </a:p>
                    <a:p>
                      <a:pPr>
                        <a:lnSpc>
                          <a:spcPct val="107000"/>
                        </a:lnSpc>
                        <a:spcAft>
                          <a:spcPts val="800"/>
                        </a:spcAft>
                      </a:pPr>
                      <a:r>
                        <a:rPr lang="en-GB" sz="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 x weekly </a:t>
                      </a:r>
                      <a:r>
                        <a:rPr lang="en-GB" sz="800" b="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Sp</a:t>
                      </a:r>
                      <a:r>
                        <a:rPr lang="en-GB" sz="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and Lang Intervention</a:t>
                      </a:r>
                      <a:endParaRPr lang="en-GB" sz="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67" marR="51967"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nSpc>
                          <a:spcPct val="107000"/>
                        </a:lnSpc>
                        <a:spcAft>
                          <a:spcPts val="80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Sp and Lang Therapy advise: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800">
                          <a:effectLst/>
                          <a:latin typeface="Calibri" panose="020F0502020204030204" pitchFamily="34" charset="0"/>
                          <a:ea typeface="Calibri" panose="020F0502020204030204" pitchFamily="34" charset="0"/>
                          <a:cs typeface="Times New Roman" panose="02020603050405020304" pitchFamily="18" charset="0"/>
                        </a:rPr>
                        <a:t>To recall at least 4 items in order of mention with at least one adjective eg ‘bring the ball then the hoop then all the small beanbags’</a:t>
                      </a:r>
                    </a:p>
                    <a:p>
                      <a:pPr marL="342900" lvl="0" indent="-342900">
                        <a:lnSpc>
                          <a:spcPct val="107000"/>
                        </a:lnSpc>
                        <a:buFont typeface="Symbol" panose="05050102010706020507" pitchFamily="18" charset="2"/>
                        <a:buChar char=""/>
                      </a:pPr>
                      <a:r>
                        <a:rPr lang="en-GB" sz="800">
                          <a:effectLst/>
                          <a:latin typeface="Calibri" panose="020F0502020204030204" pitchFamily="34" charset="0"/>
                          <a:ea typeface="Calibri" panose="020F0502020204030204" pitchFamily="34" charset="0"/>
                          <a:cs typeface="Times New Roman" panose="02020603050405020304" pitchFamily="18" charset="0"/>
                        </a:rPr>
                        <a:t>To speak in a louder voice </a:t>
                      </a:r>
                    </a:p>
                    <a:p>
                      <a:pPr marL="342900" lvl="0" indent="-342900">
                        <a:lnSpc>
                          <a:spcPct val="107000"/>
                        </a:lnSpc>
                        <a:spcAft>
                          <a:spcPts val="800"/>
                        </a:spcAft>
                        <a:buFont typeface="Symbol" panose="05050102010706020507" pitchFamily="18" charset="2"/>
                        <a:buChar char=""/>
                      </a:pPr>
                      <a:r>
                        <a:rPr lang="en-GB" sz="800">
                          <a:effectLst/>
                          <a:latin typeface="Calibri" panose="020F0502020204030204" pitchFamily="34" charset="0"/>
                          <a:ea typeface="Calibri" panose="020F0502020204030204" pitchFamily="34" charset="0"/>
                          <a:cs typeface="Times New Roman" panose="02020603050405020304" pitchFamily="18" charset="0"/>
                        </a:rPr>
                        <a:t>To use past tense sound in -ed words.</a:t>
                      </a:r>
                    </a:p>
                    <a:p>
                      <a:pPr>
                        <a:lnSpc>
                          <a:spcPct val="107000"/>
                        </a:lnSpc>
                        <a:spcAft>
                          <a:spcPts val="800"/>
                        </a:spcAft>
                      </a:pPr>
                      <a:r>
                        <a:rPr lang="en-GB" sz="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67" marR="51967" marT="0" marB="0">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091137164"/>
                  </a:ext>
                </a:extLst>
              </a:tr>
              <a:tr h="1602304">
                <a:tc>
                  <a:txBody>
                    <a:bodyPr/>
                    <a:lstStyle/>
                    <a:p>
                      <a:pPr>
                        <a:lnSpc>
                          <a:spcPct val="107000"/>
                        </a:lnSpc>
                        <a:spcAft>
                          <a:spcPts val="80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Talking Target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a:effectLst/>
                          <a:latin typeface="Calibri" panose="020F0502020204030204" pitchFamily="34" charset="0"/>
                          <a:ea typeface="Calibri" panose="020F0502020204030204" pitchFamily="34" charset="0"/>
                          <a:cs typeface="Times New Roman" panose="02020603050405020304" pitchFamily="18" charset="0"/>
                        </a:rPr>
                        <a:t>To make comments to my talking partner and other children in a small group.</a:t>
                      </a:r>
                    </a:p>
                    <a:p>
                      <a:pPr>
                        <a:lnSpc>
                          <a:spcPct val="107000"/>
                        </a:lnSpc>
                        <a:spcAft>
                          <a:spcPts val="80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51967" marR="51967" marT="0" marB="0">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a:noFill/>
                    </a:lnB>
                  </a:tcPr>
                </a:tc>
                <a:tc>
                  <a:txBody>
                    <a:bodyPr/>
                    <a:lstStyle/>
                    <a:p>
                      <a:pPr>
                        <a:lnSpc>
                          <a:spcPct val="107000"/>
                        </a:lnSpc>
                        <a:spcAft>
                          <a:spcPts val="80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Reading Target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a:effectLst/>
                          <a:latin typeface="Calibri" panose="020F0502020204030204" pitchFamily="34" charset="0"/>
                          <a:ea typeface="Calibri" panose="020F0502020204030204" pitchFamily="34" charset="0"/>
                          <a:cs typeface="Times New Roman" panose="02020603050405020304" pitchFamily="18" charset="0"/>
                        </a:rPr>
                        <a:t>I can use my phonics and ‘one lonely vowel’ and ‘vowel friends’ to decode words whenever I read. To complete Writing Beach and 50% of Nessy.</a:t>
                      </a:r>
                    </a:p>
                    <a:p>
                      <a:pPr>
                        <a:lnSpc>
                          <a:spcPct val="107000"/>
                        </a:lnSpc>
                        <a:spcAft>
                          <a:spcPts val="800"/>
                        </a:spcAft>
                      </a:pPr>
                      <a:r>
                        <a:rPr lang="en-GB" sz="800">
                          <a:effectLst/>
                          <a:latin typeface="Calibri" panose="020F0502020204030204" pitchFamily="34" charset="0"/>
                          <a:ea typeface="Calibri" panose="020F0502020204030204" pitchFamily="34" charset="0"/>
                          <a:cs typeface="Times New Roman" panose="02020603050405020304" pitchFamily="18" charset="0"/>
                        </a:rPr>
                        <a:t>To learn my phonemes:</a:t>
                      </a:r>
                    </a:p>
                    <a:p>
                      <a:pPr>
                        <a:lnSpc>
                          <a:spcPct val="107000"/>
                        </a:lnSpc>
                        <a:spcAft>
                          <a:spcPts val="800"/>
                        </a:spcAft>
                      </a:pPr>
                      <a:r>
                        <a:rPr lang="en-GB" sz="800">
                          <a:effectLst/>
                          <a:latin typeface="Calibri" panose="020F0502020204030204" pitchFamily="34" charset="0"/>
                          <a:ea typeface="Calibri" panose="020F0502020204030204" pitchFamily="34" charset="0"/>
                          <a:cs typeface="Times New Roman" panose="02020603050405020304" pitchFamily="18" charset="0"/>
                        </a:rPr>
                        <a:t>Ph2: p, b</a:t>
                      </a:r>
                    </a:p>
                    <a:p>
                      <a:pPr>
                        <a:lnSpc>
                          <a:spcPct val="107000"/>
                        </a:lnSpc>
                        <a:spcAft>
                          <a:spcPts val="800"/>
                        </a:spcAft>
                      </a:pPr>
                      <a:r>
                        <a:rPr lang="en-GB" sz="800">
                          <a:effectLst/>
                          <a:latin typeface="Calibri" panose="020F0502020204030204" pitchFamily="34" charset="0"/>
                          <a:ea typeface="Calibri" panose="020F0502020204030204" pitchFamily="34" charset="0"/>
                          <a:cs typeface="Times New Roman" panose="02020603050405020304" pitchFamily="18" charset="0"/>
                        </a:rPr>
                        <a:t>Ph3: oo, ow, ear, air, ure</a:t>
                      </a:r>
                    </a:p>
                    <a:p>
                      <a:pPr>
                        <a:lnSpc>
                          <a:spcPct val="107000"/>
                        </a:lnSpc>
                        <a:spcAft>
                          <a:spcPts val="800"/>
                        </a:spcAft>
                      </a:pPr>
                      <a:r>
                        <a:rPr lang="en-GB" sz="800">
                          <a:effectLst/>
                          <a:latin typeface="Calibri" panose="020F0502020204030204" pitchFamily="34" charset="0"/>
                          <a:ea typeface="Calibri" panose="020F0502020204030204" pitchFamily="34" charset="0"/>
                          <a:cs typeface="Times New Roman" panose="02020603050405020304" pitchFamily="18" charset="0"/>
                        </a:rPr>
                        <a:t>Ph5: ou, oy, ph, au, c, -y, al </a:t>
                      </a:r>
                    </a:p>
                  </a:txBody>
                  <a:tcPr marL="51967" marR="51967"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a:noFill/>
                    </a:lnB>
                  </a:tcPr>
                </a:tc>
                <a:tc>
                  <a:txBody>
                    <a:bodyPr/>
                    <a:lstStyle/>
                    <a:p>
                      <a:pPr>
                        <a:lnSpc>
                          <a:spcPct val="107000"/>
                        </a:lnSpc>
                        <a:spcAft>
                          <a:spcPts val="80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Next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To make connected comments to children in the playground.</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1967" marR="51967" marT="0" marB="0">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a:noFill/>
                    </a:lnB>
                  </a:tcPr>
                </a:tc>
                <a:extLst>
                  <a:ext uri="{0D108BD9-81ED-4DB2-BD59-A6C34878D82A}">
                    <a16:rowId xmlns:a16="http://schemas.microsoft.com/office/drawing/2014/main" val="3733014967"/>
                  </a:ext>
                </a:extLst>
              </a:tr>
            </a:tbl>
          </a:graphicData>
        </a:graphic>
      </p:graphicFrame>
    </p:spTree>
    <p:extLst>
      <p:ext uri="{BB962C8B-B14F-4D97-AF65-F5344CB8AC3E}">
        <p14:creationId xmlns:p14="http://schemas.microsoft.com/office/powerpoint/2010/main" val="2885125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1111-D399-EC7F-E1D4-BE422E04F1BC}"/>
              </a:ext>
            </a:extLst>
          </p:cNvPr>
          <p:cNvSpPr>
            <a:spLocks noGrp="1"/>
          </p:cNvSpPr>
          <p:nvPr>
            <p:ph type="title"/>
          </p:nvPr>
        </p:nvSpPr>
        <p:spPr/>
        <p:txBody>
          <a:bodyPr/>
          <a:lstStyle/>
          <a:p>
            <a:r>
              <a:rPr lang="en-GB" dirty="0"/>
              <a:t>Example Intervention Grid</a:t>
            </a:r>
          </a:p>
        </p:txBody>
      </p:sp>
      <p:graphicFrame>
        <p:nvGraphicFramePr>
          <p:cNvPr id="4" name="Content Placeholder 3">
            <a:extLst>
              <a:ext uri="{FF2B5EF4-FFF2-40B4-BE49-F238E27FC236}">
                <a16:creationId xmlns:a16="http://schemas.microsoft.com/office/drawing/2014/main" id="{CA7F27F6-7818-7832-A1D4-DF76F84D7941}"/>
              </a:ext>
            </a:extLst>
          </p:cNvPr>
          <p:cNvGraphicFramePr>
            <a:graphicFrameLocks noGrp="1"/>
          </p:cNvGraphicFramePr>
          <p:nvPr>
            <p:ph idx="1"/>
            <p:extLst>
              <p:ext uri="{D42A27DB-BD31-4B8C-83A1-F6EECF244321}">
                <p14:modId xmlns:p14="http://schemas.microsoft.com/office/powerpoint/2010/main" val="3247089782"/>
              </p:ext>
            </p:extLst>
          </p:nvPr>
        </p:nvGraphicFramePr>
        <p:xfrm>
          <a:off x="2437624" y="1708150"/>
          <a:ext cx="7316751" cy="4586288"/>
        </p:xfrm>
        <a:graphic>
          <a:graphicData uri="http://schemas.openxmlformats.org/drawingml/2006/table">
            <a:tbl>
              <a:tblPr firstRow="1" firstCol="1" bandRow="1"/>
              <a:tblGrid>
                <a:gridCol w="1218060">
                  <a:extLst>
                    <a:ext uri="{9D8B030D-6E8A-4147-A177-3AD203B41FA5}">
                      <a16:colId xmlns:a16="http://schemas.microsoft.com/office/drawing/2014/main" val="3030624108"/>
                    </a:ext>
                  </a:extLst>
                </a:gridCol>
                <a:gridCol w="1169799">
                  <a:extLst>
                    <a:ext uri="{9D8B030D-6E8A-4147-A177-3AD203B41FA5}">
                      <a16:colId xmlns:a16="http://schemas.microsoft.com/office/drawing/2014/main" val="36521013"/>
                    </a:ext>
                  </a:extLst>
                </a:gridCol>
                <a:gridCol w="939511">
                  <a:extLst>
                    <a:ext uri="{9D8B030D-6E8A-4147-A177-3AD203B41FA5}">
                      <a16:colId xmlns:a16="http://schemas.microsoft.com/office/drawing/2014/main" val="73456891"/>
                    </a:ext>
                  </a:extLst>
                </a:gridCol>
                <a:gridCol w="1962429">
                  <a:extLst>
                    <a:ext uri="{9D8B030D-6E8A-4147-A177-3AD203B41FA5}">
                      <a16:colId xmlns:a16="http://schemas.microsoft.com/office/drawing/2014/main" val="2341890375"/>
                    </a:ext>
                  </a:extLst>
                </a:gridCol>
                <a:gridCol w="2026952">
                  <a:extLst>
                    <a:ext uri="{9D8B030D-6E8A-4147-A177-3AD203B41FA5}">
                      <a16:colId xmlns:a16="http://schemas.microsoft.com/office/drawing/2014/main" val="3494782080"/>
                    </a:ext>
                  </a:extLst>
                </a:gridCol>
              </a:tblGrid>
              <a:tr h="1302254">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GPC</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Precision Teaching</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Intervention</a:t>
                      </a: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Entry data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July 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Phonic Screen (PS)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Phonemes to learn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 known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Mid term data</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End of Oct ‘23</a:t>
                      </a: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Exit data: End of Term</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Dec 23</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Comments: </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Good progress</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Identified issue</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Strategy to target this</a:t>
                      </a: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190944"/>
                  </a:ext>
                </a:extLst>
              </a:tr>
              <a:tr h="1450446">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Child 1</a:t>
                      </a: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Ph2: </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Ph3: </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Ph5: ou, ie, ea, oy, aw, wh, ew, au, i-e, u-e, c</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(50%) 11 to learn</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PS: 10</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7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7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773047"/>
                  </a:ext>
                </a:extLst>
              </a:tr>
              <a:tr h="1598638">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Child 2</a:t>
                      </a: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Ph2: </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Ph3: </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Ph5: ay, ou, ie, ea, oy, ir, ue, aw, wh, ph, ew, au, ey, i-e, u-e, c, al</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(23%) (17 to learn)</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PS: 16</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7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7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654" marR="56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514024"/>
                  </a:ext>
                </a:extLst>
              </a:tr>
            </a:tbl>
          </a:graphicData>
        </a:graphic>
      </p:graphicFrame>
    </p:spTree>
    <p:extLst>
      <p:ext uri="{BB962C8B-B14F-4D97-AF65-F5344CB8AC3E}">
        <p14:creationId xmlns:p14="http://schemas.microsoft.com/office/powerpoint/2010/main" val="2821977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90921B-11AE-49BD-A337-D2DAC87240AF}"/>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SEN Action Plan 23 - 24</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8CA6EB-77A4-47E8-BF0D-F4621DAEC189}"/>
              </a:ext>
            </a:extLst>
          </p:cNvPr>
          <p:cNvSpPr>
            <a:spLocks noGrp="1"/>
          </p:cNvSpPr>
          <p:nvPr>
            <p:ph idx="1"/>
          </p:nvPr>
        </p:nvSpPr>
        <p:spPr>
          <a:xfrm>
            <a:off x="4447308" y="319088"/>
            <a:ext cx="6906491" cy="5585619"/>
          </a:xfrm>
        </p:spPr>
        <p:txBody>
          <a:bodyPr anchor="ctr">
            <a:normAutofit lnSpcReduction="10000"/>
          </a:bodyPr>
          <a:lstStyle/>
          <a:p>
            <a:pPr marL="0" indent="0" fontAlgn="base">
              <a:lnSpc>
                <a:spcPct val="107000"/>
              </a:lnSpc>
              <a:spcAft>
                <a:spcPts val="800"/>
              </a:spcAft>
              <a:buNone/>
            </a:pPr>
            <a:r>
              <a:rPr lang="en-GB" sz="1800" b="1" dirty="0">
                <a:effectLst/>
                <a:latin typeface="Calibri" panose="020F0502020204030204" pitchFamily="34" charset="0"/>
                <a:ea typeface="Times New Roman" panose="02020603050405020304" pitchFamily="18" charset="0"/>
                <a:cs typeface="Calibri" panose="020F0502020204030204" pitchFamily="34" charset="0"/>
              </a:rPr>
              <a:t>1. To ensure a clear and well planned out curriculum across school that ensures knowledge is transferred into long term memory for children with SEND.</a:t>
            </a:r>
          </a:p>
          <a:p>
            <a:pPr fontAlgn="base">
              <a:lnSpc>
                <a:spcPct val="107000"/>
              </a:lnSpc>
              <a:spcAft>
                <a:spcPts val="8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Ensure QFT and interventions are taking place for children with SEND as agreed at pupil progress meetings. (QFT </a:t>
            </a:r>
            <a:r>
              <a:rPr lang="en-GB" sz="1800" dirty="0" err="1">
                <a:effectLst/>
                <a:latin typeface="Segoe UI" panose="020B0502040204020203" pitchFamily="34" charset="0"/>
                <a:ea typeface="Times New Roman" panose="02020603050405020304" pitchFamily="18" charset="0"/>
                <a:cs typeface="Times New Roman" panose="02020603050405020304" pitchFamily="18" charset="0"/>
              </a:rPr>
              <a:t>egs</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and on PCPs)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Segoe UI" panose="020B0502040204020203" pitchFamily="34" charset="0"/>
                <a:ea typeface="Times New Roman" panose="02020603050405020304" pitchFamily="18" charset="0"/>
              </a:rPr>
              <a:t>EHCPS are accessible and broken down</a:t>
            </a:r>
            <a:r>
              <a:rPr lang="en-GB" sz="1800" i="1" dirty="0">
                <a:effectLst/>
                <a:latin typeface="Segoe UI" panose="020B0502040204020203" pitchFamily="34" charset="0"/>
                <a:ea typeface="Times New Roman" panose="02020603050405020304" pitchFamily="18" charset="0"/>
              </a:rPr>
              <a:t> </a:t>
            </a:r>
            <a:r>
              <a:rPr lang="en-GB" sz="1800" dirty="0">
                <a:effectLst/>
                <a:latin typeface="Segoe UI" panose="020B0502040204020203" pitchFamily="34" charset="0"/>
                <a:ea typeface="Times New Roman" panose="02020603050405020304" pitchFamily="18" charset="0"/>
              </a:rPr>
              <a:t>into small steps of learning for trained staff to easily deliver.</a:t>
            </a:r>
          </a:p>
          <a:p>
            <a:pPr marL="0" indent="0">
              <a:buNone/>
            </a:pPr>
            <a:endParaRPr lang="en-GB" sz="1800" dirty="0">
              <a:effectLst/>
              <a:latin typeface="Segoe UI" panose="020B0502040204020203" pitchFamily="34" charset="0"/>
              <a:ea typeface="Times New Roman" panose="02020603050405020304" pitchFamily="18" charset="0"/>
            </a:endParaRPr>
          </a:p>
          <a:p>
            <a:pPr marL="0" indent="0" fontAlgn="base">
              <a:lnSpc>
                <a:spcPct val="107000"/>
              </a:lnSpc>
              <a:spcAft>
                <a:spcPts val="800"/>
              </a:spcAft>
              <a:buNone/>
            </a:pPr>
            <a:r>
              <a:rPr lang="en-GB" sz="1800" b="1" dirty="0">
                <a:effectLst/>
                <a:latin typeface="Calibri" panose="020F0502020204030204" pitchFamily="34" charset="0"/>
                <a:ea typeface="Times New Roman" panose="02020603050405020304" pitchFamily="18" charset="0"/>
                <a:cs typeface="Calibri" panose="020F0502020204030204" pitchFamily="34" charset="0"/>
              </a:rPr>
              <a:t>2. To ensure the steps of retrieval are having an impact in the subject to the children’s long-term memory.</a:t>
            </a:r>
          </a:p>
          <a:p>
            <a:pPr fontAlgn="base">
              <a:lnSpc>
                <a:spcPct val="107000"/>
              </a:lnSpc>
              <a:spcAft>
                <a:spcPts val="8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Ensure interventions are multisensory where possible, create habits </a:t>
            </a:r>
            <a:r>
              <a:rPr lang="en-GB" sz="1800" dirty="0" err="1">
                <a:effectLst/>
                <a:latin typeface="Segoe UI" panose="020B0502040204020203" pitchFamily="34" charset="0"/>
                <a:ea typeface="Times New Roman" panose="02020603050405020304" pitchFamily="18" charset="0"/>
                <a:cs typeface="Times New Roman" panose="02020603050405020304" pitchFamily="18" charset="0"/>
              </a:rPr>
              <a:t>eg</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3 positives, have chance for overlearning and review and are building systematically in small cumulative steps.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Segoe UI" panose="020B0502040204020203" pitchFamily="34" charset="0"/>
                <a:ea typeface="Times New Roman" panose="02020603050405020304" pitchFamily="18" charset="0"/>
              </a:rPr>
              <a:t>Use of early screeners and intervention where long term memory is not happening well</a:t>
            </a:r>
            <a:endParaRPr lang="en-GB" sz="1800" dirty="0"/>
          </a:p>
        </p:txBody>
      </p:sp>
    </p:spTree>
    <p:extLst>
      <p:ext uri="{BB962C8B-B14F-4D97-AF65-F5344CB8AC3E}">
        <p14:creationId xmlns:p14="http://schemas.microsoft.com/office/powerpoint/2010/main" val="227658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FDBD9ACA-DB06-4327-BFD9-5C2467181FDE}"/>
              </a:ext>
            </a:extLst>
          </p:cNvPr>
          <p:cNvSpPr>
            <a:spLocks noGrp="1"/>
          </p:cNvSpPr>
          <p:nvPr>
            <p:ph type="title"/>
          </p:nvPr>
        </p:nvSpPr>
        <p:spPr>
          <a:xfrm>
            <a:off x="640080" y="1243013"/>
            <a:ext cx="3855720" cy="4371974"/>
          </a:xfrm>
        </p:spPr>
        <p:txBody>
          <a:bodyPr>
            <a:normAutofit/>
          </a:bodyPr>
          <a:lstStyle/>
          <a:p>
            <a:r>
              <a:rPr lang="en-GB" dirty="0">
                <a:solidFill>
                  <a:srgbClr val="FFFFFF"/>
                </a:solidFill>
              </a:rPr>
              <a:t>How we identify and assess SEN at  Minsterley.</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7CBEDB-91C2-4FA6-8149-EA9BBE1D2155}"/>
              </a:ext>
            </a:extLst>
          </p:cNvPr>
          <p:cNvSpPr>
            <a:spLocks noGrp="1"/>
          </p:cNvSpPr>
          <p:nvPr>
            <p:ph idx="1"/>
          </p:nvPr>
        </p:nvSpPr>
        <p:spPr>
          <a:xfrm>
            <a:off x="6172200" y="804672"/>
            <a:ext cx="5221224" cy="5230368"/>
          </a:xfrm>
        </p:spPr>
        <p:txBody>
          <a:bodyPr anchor="ctr">
            <a:normAutofit/>
          </a:bodyPr>
          <a:lstStyle/>
          <a:p>
            <a:pPr>
              <a:buFontTx/>
              <a:buChar char="-"/>
            </a:pPr>
            <a:r>
              <a:rPr lang="en-GB" sz="2000" dirty="0">
                <a:solidFill>
                  <a:srgbClr val="000000"/>
                </a:solidFill>
              </a:rPr>
              <a:t>We identify children through discussions and observations and screeners. We consult parents, TAs and teachers to gain a whole picture.</a:t>
            </a:r>
          </a:p>
          <a:p>
            <a:pPr>
              <a:buFontTx/>
              <a:buChar char="-"/>
            </a:pPr>
            <a:r>
              <a:rPr lang="en-GB" sz="2000" dirty="0">
                <a:solidFill>
                  <a:srgbClr val="000000"/>
                </a:solidFill>
              </a:rPr>
              <a:t>We follow a process of assess- plan-do-review tracking changes and patterns and trying various recommended strategies.</a:t>
            </a:r>
          </a:p>
          <a:p>
            <a:pPr>
              <a:buFontTx/>
              <a:buChar char="-"/>
            </a:pPr>
            <a:r>
              <a:rPr lang="en-GB" sz="2000" dirty="0">
                <a:solidFill>
                  <a:srgbClr val="000000"/>
                </a:solidFill>
              </a:rPr>
              <a:t>All children in school are discussed at termly pupil progress meetings and any changes in progress or other concerns will be noticed.</a:t>
            </a:r>
          </a:p>
          <a:p>
            <a:pPr>
              <a:buFontTx/>
              <a:buChar char="-"/>
            </a:pPr>
            <a:r>
              <a:rPr lang="en-GB" sz="2000" dirty="0">
                <a:solidFill>
                  <a:srgbClr val="000000"/>
                </a:solidFill>
              </a:rPr>
              <a:t>If need be, the </a:t>
            </a:r>
            <a:r>
              <a:rPr lang="en-GB" sz="2000" dirty="0" err="1">
                <a:solidFill>
                  <a:srgbClr val="000000"/>
                </a:solidFill>
              </a:rPr>
              <a:t>Senco</a:t>
            </a:r>
            <a:r>
              <a:rPr lang="en-GB" sz="2000" dirty="0">
                <a:solidFill>
                  <a:srgbClr val="000000"/>
                </a:solidFill>
              </a:rPr>
              <a:t> will refer to speech therapy, occupational therapy, Woodlands Outreach Service, the Educational Psychologist or BEE-U for the neurodivergent pathway.</a:t>
            </a:r>
          </a:p>
          <a:p>
            <a:pPr>
              <a:buFontTx/>
              <a:buChar char="-"/>
            </a:pPr>
            <a:endParaRPr lang="en-GB" sz="2000" dirty="0">
              <a:solidFill>
                <a:srgbClr val="000000"/>
              </a:solidFill>
            </a:endParaRPr>
          </a:p>
          <a:p>
            <a:pPr marL="0" indent="0">
              <a:buNone/>
            </a:pPr>
            <a:endParaRPr lang="en-GB" sz="2000" dirty="0">
              <a:solidFill>
                <a:srgbClr val="000000"/>
              </a:solidFill>
            </a:endParaRPr>
          </a:p>
          <a:p>
            <a:pPr>
              <a:buFontTx/>
              <a:buChar char="-"/>
            </a:pPr>
            <a:endParaRPr lang="en-GB" sz="2000" dirty="0">
              <a:solidFill>
                <a:srgbClr val="000000"/>
              </a:solidFill>
            </a:endParaRPr>
          </a:p>
        </p:txBody>
      </p:sp>
    </p:spTree>
    <p:extLst>
      <p:ext uri="{BB962C8B-B14F-4D97-AF65-F5344CB8AC3E}">
        <p14:creationId xmlns:p14="http://schemas.microsoft.com/office/powerpoint/2010/main" val="957372388"/>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90921B-11AE-49BD-A337-D2DAC87240AF}"/>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SEN Action Plan 23 - 24</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8CA6EB-77A4-47E8-BF0D-F4621DAEC189}"/>
              </a:ext>
            </a:extLst>
          </p:cNvPr>
          <p:cNvSpPr>
            <a:spLocks noGrp="1"/>
          </p:cNvSpPr>
          <p:nvPr>
            <p:ph idx="1"/>
          </p:nvPr>
        </p:nvSpPr>
        <p:spPr>
          <a:xfrm>
            <a:off x="4447308" y="319088"/>
            <a:ext cx="6906491" cy="5585619"/>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3. To maintain a constructive relationship between school and parents so that parents can be supported to understand the part they play in reinforcing a positive attitude to learning at home.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lvl="0" indent="-342900" fontAlgn="base">
              <a:lnSpc>
                <a:spcPct val="107000"/>
              </a:lnSpc>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rPr>
              <a:t>Communicate to parents </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the importance of home support of school learning -routine, memory work to motivate, promote learning, executive function, organisation and emotional regulation,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Shared scripts between home and school, school rules…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PCP Meeting with Parents instead of on paper. Apply Metacognitive training to share ‘connecting factor’ thinking frame of home support with child progress- idea to start to introduce and embed gradually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1" dirty="0"/>
          </a:p>
        </p:txBody>
      </p:sp>
    </p:spTree>
    <p:extLst>
      <p:ext uri="{BB962C8B-B14F-4D97-AF65-F5344CB8AC3E}">
        <p14:creationId xmlns:p14="http://schemas.microsoft.com/office/powerpoint/2010/main" val="289563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FDBD9ACA-DB06-4327-BFD9-5C2467181FDE}"/>
              </a:ext>
            </a:extLst>
          </p:cNvPr>
          <p:cNvSpPr>
            <a:spLocks noGrp="1"/>
          </p:cNvSpPr>
          <p:nvPr>
            <p:ph type="title"/>
          </p:nvPr>
        </p:nvSpPr>
        <p:spPr>
          <a:xfrm>
            <a:off x="640080" y="1243013"/>
            <a:ext cx="3855720" cy="4371974"/>
          </a:xfrm>
        </p:spPr>
        <p:txBody>
          <a:bodyPr>
            <a:normAutofit/>
          </a:bodyPr>
          <a:lstStyle/>
          <a:p>
            <a:r>
              <a:rPr lang="en-GB" dirty="0">
                <a:solidFill>
                  <a:srgbClr val="FFFFFF"/>
                </a:solidFill>
              </a:rPr>
              <a:t>Who do we put on the SEN Register?</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7CBEDB-91C2-4FA6-8149-EA9BBE1D2155}"/>
              </a:ext>
            </a:extLst>
          </p:cNvPr>
          <p:cNvSpPr>
            <a:spLocks noGrp="1"/>
          </p:cNvSpPr>
          <p:nvPr>
            <p:ph idx="1"/>
          </p:nvPr>
        </p:nvSpPr>
        <p:spPr>
          <a:xfrm>
            <a:off x="6172200" y="804672"/>
            <a:ext cx="5221224" cy="5230368"/>
          </a:xfrm>
        </p:spPr>
        <p:txBody>
          <a:bodyPr anchor="ctr">
            <a:normAutofit/>
          </a:bodyPr>
          <a:lstStyle/>
          <a:p>
            <a:pPr>
              <a:buFontTx/>
              <a:buChar char="-"/>
            </a:pPr>
            <a:r>
              <a:rPr lang="en-GB" sz="2000" dirty="0">
                <a:solidFill>
                  <a:srgbClr val="000000"/>
                </a:solidFill>
              </a:rPr>
              <a:t>We place a child on the SEN Register if they have additional needs to those normally provided for within the classroom programmes offered. It is very common for a child to have an intervention even if they are not on the SEN Register. We tend not to put the youngest on the SEN Register but use a watch and see approach whilst still providing them with many early interventions.</a:t>
            </a:r>
          </a:p>
          <a:p>
            <a:pPr>
              <a:buFontTx/>
              <a:buChar char="-"/>
            </a:pPr>
            <a:endParaRPr lang="en-GB" sz="2000" dirty="0">
              <a:solidFill>
                <a:srgbClr val="000000"/>
              </a:solidFill>
            </a:endParaRPr>
          </a:p>
          <a:p>
            <a:pPr marL="0" indent="0">
              <a:buNone/>
            </a:pPr>
            <a:endParaRPr lang="en-GB" sz="2000" dirty="0">
              <a:solidFill>
                <a:srgbClr val="000000"/>
              </a:solidFill>
            </a:endParaRPr>
          </a:p>
          <a:p>
            <a:pPr>
              <a:buFontTx/>
              <a:buChar char="-"/>
            </a:pPr>
            <a:endParaRPr lang="en-GB" sz="2000" dirty="0">
              <a:solidFill>
                <a:srgbClr val="000000"/>
              </a:solidFill>
            </a:endParaRPr>
          </a:p>
        </p:txBody>
      </p:sp>
    </p:spTree>
    <p:extLst>
      <p:ext uri="{BB962C8B-B14F-4D97-AF65-F5344CB8AC3E}">
        <p14:creationId xmlns:p14="http://schemas.microsoft.com/office/powerpoint/2010/main" val="25269852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B324FA0-0DB4-3942-B6B8-27D09C4FFA0C}"/>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a:solidFill>
                  <a:schemeClr val="tx1"/>
                </a:solidFill>
                <a:latin typeface="+mj-lt"/>
                <a:ea typeface="+mj-ea"/>
                <a:cs typeface="+mj-cs"/>
              </a:rPr>
              <a:t>The SEN Register</a:t>
            </a:r>
          </a:p>
        </p:txBody>
      </p:sp>
      <p:sp>
        <p:nvSpPr>
          <p:cNvPr id="4" name="Date Placeholder 3">
            <a:extLst>
              <a:ext uri="{FF2B5EF4-FFF2-40B4-BE49-F238E27FC236}">
                <a16:creationId xmlns:a16="http://schemas.microsoft.com/office/drawing/2014/main" id="{872757B9-F955-4193-88D9-F4EA85D547D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cap="none" spc="0" normalizeH="0" baseline="0" noProof="0">
                <a:ln>
                  <a:noFill/>
                </a:ln>
                <a:effectLst/>
                <a:uLnTx/>
                <a:uFillTx/>
              </a:rPr>
              <a:t>2022-23</a:t>
            </a:r>
          </a:p>
        </p:txBody>
      </p:sp>
      <p:sp>
        <p:nvSpPr>
          <p:cNvPr id="5" name="Footer Placeholder 4">
            <a:extLst>
              <a:ext uri="{FF2B5EF4-FFF2-40B4-BE49-F238E27FC236}">
                <a16:creationId xmlns:a16="http://schemas.microsoft.com/office/drawing/2014/main" id="{23AB3FA8-4599-46DB-9C0B-749220AC238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Minsterley Primary School</a:t>
            </a:r>
          </a:p>
        </p:txBody>
      </p:sp>
      <p:sp>
        <p:nvSpPr>
          <p:cNvPr id="6" name="Slide Number Placeholder 5">
            <a:extLst>
              <a:ext uri="{FF2B5EF4-FFF2-40B4-BE49-F238E27FC236}">
                <a16:creationId xmlns:a16="http://schemas.microsoft.com/office/drawing/2014/main" id="{6841C65C-0714-4BCD-8550-1DD2C44FAD8F}"/>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fld id="{7782931A-7D25-4B4B-9464-57AE418934A3}" type="slidenum">
              <a:rPr kumimoji="0" lang="en-US" b="0" i="0" u="none" strike="noStrike" cap="none" spc="0" normalizeH="0" baseline="0" noProof="0">
                <a:ln>
                  <a:noFill/>
                </a:ln>
                <a:effectLst/>
                <a:uLnTx/>
                <a:uFillTx/>
              </a:rPr>
              <a:pPr marR="0" lvl="0" indent="0" fontAlgn="auto">
                <a:lnSpc>
                  <a:spcPct val="90000"/>
                </a:lnSpc>
                <a:spcBef>
                  <a:spcPts val="0"/>
                </a:spcBef>
                <a:spcAft>
                  <a:spcPts val="600"/>
                </a:spcAft>
                <a:buClrTx/>
                <a:buSzTx/>
                <a:buFontTx/>
                <a:buNone/>
                <a:tabLst/>
                <a:defRPr/>
              </a:pPr>
              <a:t>6</a:t>
            </a:fld>
            <a:endParaRPr kumimoji="0" lang="en-US" b="0" i="0" u="none" strike="noStrike" cap="none" spc="0" normalizeH="0" baseline="0" noProof="0">
              <a:ln>
                <a:noFill/>
              </a:ln>
              <a:effectLst/>
              <a:uLnTx/>
              <a:uFillTx/>
            </a:endParaRPr>
          </a:p>
        </p:txBody>
      </p:sp>
      <p:graphicFrame>
        <p:nvGraphicFramePr>
          <p:cNvPr id="8" name="Text Placeholder 1">
            <a:extLst>
              <a:ext uri="{FF2B5EF4-FFF2-40B4-BE49-F238E27FC236}">
                <a16:creationId xmlns:a16="http://schemas.microsoft.com/office/drawing/2014/main" id="{7769141A-1D93-F589-4937-9BD44F803B03}"/>
              </a:ext>
            </a:extLst>
          </p:cNvPr>
          <p:cNvGraphicFramePr/>
          <p:nvPr>
            <p:extLst>
              <p:ext uri="{D42A27DB-BD31-4B8C-83A1-F6EECF244321}">
                <p14:modId xmlns:p14="http://schemas.microsoft.com/office/powerpoint/2010/main" val="265047642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30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04A95FD4-0E6D-D4B7-D930-C7CFFF590EC0}"/>
              </a:ext>
            </a:extLst>
          </p:cNvPr>
          <p:cNvPicPr>
            <a:picLocks noChangeAspect="1"/>
          </p:cNvPicPr>
          <p:nvPr/>
        </p:nvPicPr>
        <p:blipFill rotWithShape="1">
          <a:blip r:embed="rId3">
            <a:duotone>
              <a:schemeClr val="bg2">
                <a:shade val="45000"/>
                <a:satMod val="135000"/>
              </a:schemeClr>
              <a:prstClr val="white"/>
            </a:duotone>
          </a:blip>
          <a:srcRect t="25000"/>
          <a:stretch/>
        </p:blipFill>
        <p:spPr>
          <a:xfrm>
            <a:off x="20" y="10"/>
            <a:ext cx="12191980" cy="6857990"/>
          </a:xfrm>
          <a:prstGeom prst="rect">
            <a:avLst/>
          </a:prstGeom>
        </p:spPr>
      </p:pic>
      <p:sp>
        <p:nvSpPr>
          <p:cNvPr id="45" name="Rectangle 4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B324FA0-0DB4-3942-B6B8-27D09C4FFA0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Areas of Special Need at Minsterley Primary- (by primary and secondary need)</a:t>
            </a:r>
          </a:p>
        </p:txBody>
      </p:sp>
      <p:sp>
        <p:nvSpPr>
          <p:cNvPr id="4" name="Date Placeholder 3">
            <a:extLst>
              <a:ext uri="{FF2B5EF4-FFF2-40B4-BE49-F238E27FC236}">
                <a16:creationId xmlns:a16="http://schemas.microsoft.com/office/drawing/2014/main" id="{872757B9-F955-4193-88D9-F4EA85D547D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prstClr val="black">
                    <a:tint val="75000"/>
                  </a:prstClr>
                </a:solidFill>
                <a:latin typeface="Calibri" panose="020F0502020204030204"/>
              </a:rPr>
              <a:t>2022-23</a:t>
            </a:r>
          </a:p>
        </p:txBody>
      </p:sp>
      <p:sp>
        <p:nvSpPr>
          <p:cNvPr id="5" name="Footer Placeholder 4">
            <a:extLst>
              <a:ext uri="{FF2B5EF4-FFF2-40B4-BE49-F238E27FC236}">
                <a16:creationId xmlns:a16="http://schemas.microsoft.com/office/drawing/2014/main" id="{23AB3FA8-4599-46DB-9C0B-749220AC238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Minsterley Primary School</a:t>
            </a:r>
          </a:p>
        </p:txBody>
      </p:sp>
      <p:sp>
        <p:nvSpPr>
          <p:cNvPr id="6" name="Slide Number Placeholder 5">
            <a:extLst>
              <a:ext uri="{FF2B5EF4-FFF2-40B4-BE49-F238E27FC236}">
                <a16:creationId xmlns:a16="http://schemas.microsoft.com/office/drawing/2014/main" id="{6841C65C-0714-4BCD-8550-1DD2C44FAD8F}"/>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7782931A-7D25-4B4B-9464-57AE418934A3}" type="slidenum">
              <a:rPr lang="en-US" smtClean="0">
                <a:solidFill>
                  <a:prstClr val="black">
                    <a:tint val="75000"/>
                  </a:prstClr>
                </a:solidFill>
                <a:latin typeface="Calibri" panose="020F0502020204030204"/>
              </a:rPr>
              <a:pPr>
                <a:lnSpc>
                  <a:spcPct val="90000"/>
                </a:lnSpc>
                <a:spcAft>
                  <a:spcPts val="600"/>
                </a:spcAft>
                <a:defRPr/>
              </a:pPr>
              <a:t>7</a:t>
            </a:fld>
            <a:endParaRPr lang="en-US">
              <a:solidFill>
                <a:prstClr val="black">
                  <a:tint val="75000"/>
                </a:prstClr>
              </a:solidFill>
              <a:latin typeface="Calibri" panose="020F0502020204030204"/>
            </a:endParaRPr>
          </a:p>
        </p:txBody>
      </p:sp>
      <p:graphicFrame>
        <p:nvGraphicFramePr>
          <p:cNvPr id="8" name="Text Placeholder 1">
            <a:extLst>
              <a:ext uri="{FF2B5EF4-FFF2-40B4-BE49-F238E27FC236}">
                <a16:creationId xmlns:a16="http://schemas.microsoft.com/office/drawing/2014/main" id="{7769141A-1D93-F589-4937-9BD44F803B03}"/>
              </a:ext>
            </a:extLst>
          </p:cNvPr>
          <p:cNvGraphicFramePr/>
          <p:nvPr>
            <p:extLst>
              <p:ext uri="{D42A27DB-BD31-4B8C-83A1-F6EECF244321}">
                <p14:modId xmlns:p14="http://schemas.microsoft.com/office/powerpoint/2010/main" val="1924498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954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3188A38-390C-40C0-8E1B-5BFADE43ADD5}"/>
              </a:ext>
            </a:extLst>
          </p:cNvPr>
          <p:cNvSpPr>
            <a:spLocks noGrp="1"/>
          </p:cNvSpPr>
          <p:nvPr>
            <p:ph type="title"/>
          </p:nvPr>
        </p:nvSpPr>
        <p:spPr>
          <a:xfrm>
            <a:off x="1000941" y="685801"/>
            <a:ext cx="3494859" cy="5491162"/>
          </a:xfrm>
        </p:spPr>
        <p:txBody>
          <a:bodyPr>
            <a:normAutofit/>
          </a:bodyPr>
          <a:lstStyle/>
          <a:p>
            <a:r>
              <a:rPr lang="en-US" sz="4100" dirty="0">
                <a:latin typeface="Calibri Light" panose="020F0302020204030204"/>
              </a:rPr>
              <a:t>Type of need of children on SEN Support</a:t>
            </a:r>
            <a:endParaRPr lang="en-GB" sz="4100" dirty="0"/>
          </a:p>
        </p:txBody>
      </p:sp>
      <p:graphicFrame>
        <p:nvGraphicFramePr>
          <p:cNvPr id="5" name="Content Placeholder 4">
            <a:extLst>
              <a:ext uri="{FF2B5EF4-FFF2-40B4-BE49-F238E27FC236}">
                <a16:creationId xmlns:a16="http://schemas.microsoft.com/office/drawing/2014/main" id="{D604BDC4-793E-0E85-C669-EFA3CC3279D5}"/>
              </a:ext>
            </a:extLst>
          </p:cNvPr>
          <p:cNvGraphicFramePr>
            <a:graphicFrameLocks noGrp="1"/>
          </p:cNvGraphicFramePr>
          <p:nvPr>
            <p:ph idx="1"/>
            <p:extLst>
              <p:ext uri="{D42A27DB-BD31-4B8C-83A1-F6EECF244321}">
                <p14:modId xmlns:p14="http://schemas.microsoft.com/office/powerpoint/2010/main" val="78281972"/>
              </p:ext>
            </p:extLst>
          </p:nvPr>
        </p:nvGraphicFramePr>
        <p:xfrm>
          <a:off x="4702547" y="2032169"/>
          <a:ext cx="6651254" cy="3700156"/>
        </p:xfrm>
        <a:graphic>
          <a:graphicData uri="http://schemas.openxmlformats.org/drawingml/2006/table">
            <a:tbl>
              <a:tblPr firstRow="1" firstCol="1" bandRow="1">
                <a:tableStyleId>{9D7B26C5-4107-4FEC-AEDC-1716B250A1EF}</a:tableStyleId>
              </a:tblPr>
              <a:tblGrid>
                <a:gridCol w="3393526">
                  <a:extLst>
                    <a:ext uri="{9D8B030D-6E8A-4147-A177-3AD203B41FA5}">
                      <a16:colId xmlns:a16="http://schemas.microsoft.com/office/drawing/2014/main" val="1927559042"/>
                    </a:ext>
                  </a:extLst>
                </a:gridCol>
                <a:gridCol w="3257728">
                  <a:extLst>
                    <a:ext uri="{9D8B030D-6E8A-4147-A177-3AD203B41FA5}">
                      <a16:colId xmlns:a16="http://schemas.microsoft.com/office/drawing/2014/main" val="1358609178"/>
                    </a:ext>
                  </a:extLst>
                </a:gridCol>
              </a:tblGrid>
              <a:tr h="1273503">
                <a:tc>
                  <a:txBody>
                    <a:bodyPr/>
                    <a:lstStyle/>
                    <a:p>
                      <a:pPr>
                        <a:lnSpc>
                          <a:spcPct val="107000"/>
                        </a:lnSpc>
                        <a:spcAft>
                          <a:spcPts val="800"/>
                        </a:spcAft>
                      </a:pPr>
                      <a:r>
                        <a:rPr lang="en-GB" sz="2500" dirty="0">
                          <a:solidFill>
                            <a:schemeClr val="accent1">
                              <a:lumMod val="75000"/>
                            </a:schemeClr>
                          </a:solidFill>
                          <a:effectLst/>
                        </a:rPr>
                        <a:t>Primary SEN in rank order at Minsterley</a:t>
                      </a:r>
                      <a:endParaRPr lang="en-GB" sz="25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381" marR="154381" marT="0" marB="0"/>
                </a:tc>
                <a:tc>
                  <a:txBody>
                    <a:bodyPr/>
                    <a:lstStyle/>
                    <a:p>
                      <a:pPr>
                        <a:lnSpc>
                          <a:spcPct val="107000"/>
                        </a:lnSpc>
                        <a:spcAft>
                          <a:spcPts val="800"/>
                        </a:spcAft>
                      </a:pPr>
                      <a:r>
                        <a:rPr lang="en-GB" sz="2500" dirty="0">
                          <a:effectLst/>
                        </a:rPr>
                        <a:t>Primary SEN in rank order, nationally</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4381" marR="154381" marT="0" marB="0"/>
                </a:tc>
                <a:extLst>
                  <a:ext uri="{0D108BD9-81ED-4DB2-BD59-A6C34878D82A}">
                    <a16:rowId xmlns:a16="http://schemas.microsoft.com/office/drawing/2014/main" val="4272571417"/>
                  </a:ext>
                </a:extLst>
              </a:tr>
              <a:tr h="1677323">
                <a:tc>
                  <a:txBody>
                    <a:bodyPr/>
                    <a:lstStyle/>
                    <a:p>
                      <a:pPr>
                        <a:lnSpc>
                          <a:spcPct val="107000"/>
                        </a:lnSpc>
                        <a:spcAft>
                          <a:spcPts val="800"/>
                        </a:spcAft>
                      </a:pPr>
                      <a:endParaRPr lang="en-GB" sz="2500" b="0" dirty="0">
                        <a:effectLst/>
                      </a:endParaRPr>
                    </a:p>
                    <a:p>
                      <a:pPr>
                        <a:lnSpc>
                          <a:spcPct val="107000"/>
                        </a:lnSpc>
                        <a:spcAft>
                          <a:spcPts val="800"/>
                        </a:spcAft>
                      </a:pPr>
                      <a:r>
                        <a:rPr lang="en-GB" sz="2500" b="0" dirty="0">
                          <a:solidFill>
                            <a:schemeClr val="accent1">
                              <a:lumMod val="75000"/>
                            </a:schemeClr>
                          </a:solidFill>
                          <a:effectLst/>
                        </a:rPr>
                        <a:t>1. </a:t>
                      </a:r>
                      <a:r>
                        <a:rPr lang="en-GB" sz="2500" b="0" dirty="0" err="1">
                          <a:solidFill>
                            <a:schemeClr val="accent1">
                              <a:lumMod val="75000"/>
                            </a:schemeClr>
                          </a:solidFill>
                          <a:effectLst/>
                        </a:rPr>
                        <a:t>SpLD</a:t>
                      </a:r>
                      <a:endParaRPr lang="en-GB" sz="2500" b="0" dirty="0">
                        <a:solidFill>
                          <a:schemeClr val="accent1">
                            <a:lumMod val="75000"/>
                          </a:schemeClr>
                        </a:solidFill>
                        <a:effectLst/>
                      </a:endParaRPr>
                    </a:p>
                    <a:p>
                      <a:pPr>
                        <a:lnSpc>
                          <a:spcPct val="107000"/>
                        </a:lnSpc>
                        <a:spcAft>
                          <a:spcPts val="800"/>
                        </a:spcAft>
                      </a:pPr>
                      <a:r>
                        <a:rPr lang="en-GB" sz="2500" b="0" dirty="0">
                          <a:solidFill>
                            <a:schemeClr val="accent1">
                              <a:lumMod val="75000"/>
                            </a:schemeClr>
                          </a:solidFill>
                          <a:effectLst/>
                        </a:rPr>
                        <a:t>2. SLCN  </a:t>
                      </a:r>
                    </a:p>
                    <a:p>
                      <a:pPr>
                        <a:lnSpc>
                          <a:spcPct val="107000"/>
                        </a:lnSpc>
                        <a:spcAft>
                          <a:spcPts val="800"/>
                        </a:spcAft>
                      </a:pPr>
                      <a:r>
                        <a:rPr lang="en-GB" sz="2500" b="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SEMH</a:t>
                      </a:r>
                    </a:p>
                    <a:p>
                      <a:pPr>
                        <a:lnSpc>
                          <a:spcPct val="107000"/>
                        </a:lnSpc>
                        <a:spcAft>
                          <a:spcPts val="800"/>
                        </a:spcAft>
                      </a:pPr>
                      <a:r>
                        <a:rPr lang="en-GB" sz="2500" b="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 MLD</a:t>
                      </a:r>
                    </a:p>
                  </a:txBody>
                  <a:tcPr marL="154381" marR="154381" marT="0" marB="0"/>
                </a:tc>
                <a:tc>
                  <a:txBody>
                    <a:bodyPr/>
                    <a:lstStyle/>
                    <a:p>
                      <a:pPr>
                        <a:lnSpc>
                          <a:spcPct val="107000"/>
                        </a:lnSpc>
                        <a:spcAft>
                          <a:spcPts val="800"/>
                        </a:spcAft>
                      </a:pPr>
                      <a:endParaRPr lang="en-GB" sz="2500" dirty="0">
                        <a:effectLst/>
                      </a:endParaRPr>
                    </a:p>
                    <a:p>
                      <a:pPr>
                        <a:lnSpc>
                          <a:spcPct val="107000"/>
                        </a:lnSpc>
                        <a:spcAft>
                          <a:spcPts val="800"/>
                        </a:spcAft>
                      </a:pPr>
                      <a:r>
                        <a:rPr lang="en-GB" sz="2500" dirty="0">
                          <a:effectLst/>
                        </a:rPr>
                        <a:t>1. SLCN</a:t>
                      </a:r>
                    </a:p>
                    <a:p>
                      <a:pPr>
                        <a:lnSpc>
                          <a:spcPct val="107000"/>
                        </a:lnSpc>
                        <a:spcAft>
                          <a:spcPts val="800"/>
                        </a:spcAft>
                      </a:pPr>
                      <a:r>
                        <a:rPr lang="en-GB" sz="2500" dirty="0">
                          <a:effectLst/>
                        </a:rPr>
                        <a:t>2. SEMH</a:t>
                      </a:r>
                    </a:p>
                    <a:p>
                      <a:pPr>
                        <a:lnSpc>
                          <a:spcPct val="107000"/>
                        </a:lnSpc>
                        <a:spcAft>
                          <a:spcPts val="800"/>
                        </a:spcAft>
                      </a:pPr>
                      <a:r>
                        <a:rPr lang="en-GB" sz="2500" dirty="0">
                          <a:effectLst/>
                        </a:rPr>
                        <a:t>3. MLD</a:t>
                      </a:r>
                    </a:p>
                    <a:p>
                      <a:pPr>
                        <a:lnSpc>
                          <a:spcPct val="107000"/>
                        </a:lnSpc>
                        <a:spcAft>
                          <a:spcPts val="800"/>
                        </a:spcAft>
                      </a:pPr>
                      <a:r>
                        <a:rPr lang="en-GB" sz="2500" dirty="0">
                          <a:effectLst/>
                          <a:latin typeface="Calibri" panose="020F0502020204030204" pitchFamily="34" charset="0"/>
                          <a:ea typeface="Calibri" panose="020F0502020204030204" pitchFamily="34" charset="0"/>
                          <a:cs typeface="Times New Roman" panose="02020603050405020304" pitchFamily="18" charset="0"/>
                        </a:rPr>
                        <a:t>4. </a:t>
                      </a:r>
                      <a:r>
                        <a:rPr lang="en-GB" sz="2500" dirty="0" err="1">
                          <a:effectLst/>
                          <a:latin typeface="Calibri" panose="020F0502020204030204" pitchFamily="34" charset="0"/>
                          <a:ea typeface="Calibri" panose="020F0502020204030204" pitchFamily="34" charset="0"/>
                          <a:cs typeface="Times New Roman" panose="02020603050405020304" pitchFamily="18" charset="0"/>
                        </a:rPr>
                        <a:t>SpLD</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4381" marR="154381" marT="0" marB="0"/>
                </a:tc>
                <a:extLst>
                  <a:ext uri="{0D108BD9-81ED-4DB2-BD59-A6C34878D82A}">
                    <a16:rowId xmlns:a16="http://schemas.microsoft.com/office/drawing/2014/main" val="630562469"/>
                  </a:ext>
                </a:extLst>
              </a:tr>
            </a:tbl>
          </a:graphicData>
        </a:graphic>
      </p:graphicFrame>
    </p:spTree>
    <p:extLst>
      <p:ext uri="{BB962C8B-B14F-4D97-AF65-F5344CB8AC3E}">
        <p14:creationId xmlns:p14="http://schemas.microsoft.com/office/powerpoint/2010/main" val="87422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741393E-C764-4C6F-8886-35CFF2E48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90890DC-37FF-4B49-BD4C-FE4232F69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52708" cy="6858000"/>
          </a:xfrm>
          <a:custGeom>
            <a:avLst/>
            <a:gdLst>
              <a:gd name="connsiteX0" fmla="*/ 0 w 5552708"/>
              <a:gd name="connsiteY0" fmla="*/ 0 h 6858000"/>
              <a:gd name="connsiteX1" fmla="*/ 5443651 w 5552708"/>
              <a:gd name="connsiteY1" fmla="*/ 0 h 6858000"/>
              <a:gd name="connsiteX2" fmla="*/ 5443781 w 5552708"/>
              <a:gd name="connsiteY2" fmla="*/ 512 h 6858000"/>
              <a:gd name="connsiteX3" fmla="*/ 5444033 w 5552708"/>
              <a:gd name="connsiteY3" fmla="*/ 20501 h 6858000"/>
              <a:gd name="connsiteX4" fmla="*/ 5439390 w 5552708"/>
              <a:gd name="connsiteY4" fmla="*/ 44768 h 6858000"/>
              <a:gd name="connsiteX5" fmla="*/ 5443913 w 5552708"/>
              <a:gd name="connsiteY5" fmla="*/ 104988 h 6858000"/>
              <a:gd name="connsiteX6" fmla="*/ 5458241 w 5552708"/>
              <a:gd name="connsiteY6" fmla="*/ 204162 h 6858000"/>
              <a:gd name="connsiteX7" fmla="*/ 5459763 w 5552708"/>
              <a:gd name="connsiteY7" fmla="*/ 225360 h 6858000"/>
              <a:gd name="connsiteX8" fmla="*/ 5454996 w 5552708"/>
              <a:gd name="connsiteY8" fmla="*/ 243902 h 6858000"/>
              <a:gd name="connsiteX9" fmla="*/ 5448597 w 5552708"/>
              <a:gd name="connsiteY9" fmla="*/ 248483 h 6858000"/>
              <a:gd name="connsiteX10" fmla="*/ 5448458 w 5552708"/>
              <a:gd name="connsiteY10" fmla="*/ 260196 h 6858000"/>
              <a:gd name="connsiteX11" fmla="*/ 5447150 w 5552708"/>
              <a:gd name="connsiteY11" fmla="*/ 263377 h 6858000"/>
              <a:gd name="connsiteX12" fmla="*/ 5459187 w 5552708"/>
              <a:gd name="connsiteY12" fmla="*/ 318691 h 6858000"/>
              <a:gd name="connsiteX13" fmla="*/ 5455708 w 5552708"/>
              <a:gd name="connsiteY13" fmla="*/ 365759 h 6858000"/>
              <a:gd name="connsiteX14" fmla="*/ 5473651 w 5552708"/>
              <a:gd name="connsiteY14" fmla="*/ 492182 h 6858000"/>
              <a:gd name="connsiteX15" fmla="*/ 5481453 w 5552708"/>
              <a:gd name="connsiteY15" fmla="*/ 689666 h 6858000"/>
              <a:gd name="connsiteX16" fmla="*/ 5488233 w 5552708"/>
              <a:gd name="connsiteY16" fmla="*/ 816332 h 6858000"/>
              <a:gd name="connsiteX17" fmla="*/ 5529718 w 5552708"/>
              <a:gd name="connsiteY17" fmla="*/ 891550 h 6858000"/>
              <a:gd name="connsiteX18" fmla="*/ 5536104 w 5552708"/>
              <a:gd name="connsiteY18" fmla="*/ 903318 h 6858000"/>
              <a:gd name="connsiteX19" fmla="*/ 5535257 w 5552708"/>
              <a:gd name="connsiteY19" fmla="*/ 905308 h 6858000"/>
              <a:gd name="connsiteX20" fmla="*/ 5537840 w 5552708"/>
              <a:gd name="connsiteY20" fmla="*/ 920621 h 6858000"/>
              <a:gd name="connsiteX21" fmla="*/ 5541663 w 5552708"/>
              <a:gd name="connsiteY21" fmla="*/ 922876 h 6858000"/>
              <a:gd name="connsiteX22" fmla="*/ 5544456 w 5552708"/>
              <a:gd name="connsiteY22" fmla="*/ 933037 h 6858000"/>
              <a:gd name="connsiteX23" fmla="*/ 5552708 w 5552708"/>
              <a:gd name="connsiteY23" fmla="*/ 952132 h 6858000"/>
              <a:gd name="connsiteX24" fmla="*/ 5551675 w 5552708"/>
              <a:gd name="connsiteY24" fmla="*/ 956570 h 6858000"/>
              <a:gd name="connsiteX25" fmla="*/ 5531341 w 5552708"/>
              <a:gd name="connsiteY25" fmla="*/ 1064863 h 6858000"/>
              <a:gd name="connsiteX26" fmla="*/ 5539998 w 5552708"/>
              <a:gd name="connsiteY26" fmla="*/ 1096340 h 6858000"/>
              <a:gd name="connsiteX27" fmla="*/ 5541075 w 5552708"/>
              <a:gd name="connsiteY27" fmla="*/ 1102915 h 6858000"/>
              <a:gd name="connsiteX28" fmla="*/ 5540822 w 5552708"/>
              <a:gd name="connsiteY28" fmla="*/ 1103143 h 6858000"/>
              <a:gd name="connsiteX29" fmla="*/ 5541413 w 5552708"/>
              <a:gd name="connsiteY29" fmla="*/ 1110274 h 6858000"/>
              <a:gd name="connsiteX30" fmla="*/ 5543038 w 5552708"/>
              <a:gd name="connsiteY30" fmla="*/ 1114901 h 6858000"/>
              <a:gd name="connsiteX31" fmla="*/ 5545128 w 5552708"/>
              <a:gd name="connsiteY31" fmla="*/ 1127652 h 6858000"/>
              <a:gd name="connsiteX32" fmla="*/ 5544028 w 5552708"/>
              <a:gd name="connsiteY32" fmla="*/ 1132698 h 6858000"/>
              <a:gd name="connsiteX33" fmla="*/ 5514811 w 5552708"/>
              <a:gd name="connsiteY33" fmla="*/ 1177140 h 6858000"/>
              <a:gd name="connsiteX34" fmla="*/ 5496402 w 5552708"/>
              <a:gd name="connsiteY34" fmla="*/ 1265293 h 6858000"/>
              <a:gd name="connsiteX35" fmla="*/ 5481620 w 5552708"/>
              <a:gd name="connsiteY35" fmla="*/ 1353039 h 6858000"/>
              <a:gd name="connsiteX36" fmla="*/ 5477938 w 5552708"/>
              <a:gd name="connsiteY36" fmla="*/ 1385038 h 6858000"/>
              <a:gd name="connsiteX37" fmla="*/ 5464009 w 5552708"/>
              <a:gd name="connsiteY37" fmla="*/ 1441067 h 6858000"/>
              <a:gd name="connsiteX38" fmla="*/ 5453063 w 5552708"/>
              <a:gd name="connsiteY38" fmla="*/ 1466104 h 6858000"/>
              <a:gd name="connsiteX39" fmla="*/ 5453368 w 5552708"/>
              <a:gd name="connsiteY39" fmla="*/ 1467310 h 6858000"/>
              <a:gd name="connsiteX40" fmla="*/ 5449849 w 5552708"/>
              <a:gd name="connsiteY40" fmla="*/ 1469198 h 6858000"/>
              <a:gd name="connsiteX41" fmla="*/ 5447717 w 5552708"/>
              <a:gd name="connsiteY41" fmla="*/ 1473816 h 6858000"/>
              <a:gd name="connsiteX42" fmla="*/ 5446906 w 5552708"/>
              <a:gd name="connsiteY42" fmla="*/ 1487106 h 6858000"/>
              <a:gd name="connsiteX43" fmla="*/ 5447429 w 5552708"/>
              <a:gd name="connsiteY43" fmla="*/ 1492218 h 6858000"/>
              <a:gd name="connsiteX44" fmla="*/ 5446434 w 5552708"/>
              <a:gd name="connsiteY44" fmla="*/ 1499455 h 6858000"/>
              <a:gd name="connsiteX45" fmla="*/ 5446146 w 5552708"/>
              <a:gd name="connsiteY45" fmla="*/ 1499600 h 6858000"/>
              <a:gd name="connsiteX46" fmla="*/ 5445728 w 5552708"/>
              <a:gd name="connsiteY46" fmla="*/ 1506449 h 6858000"/>
              <a:gd name="connsiteX47" fmla="*/ 5447013 w 5552708"/>
              <a:gd name="connsiteY47" fmla="*/ 1540420 h 6858000"/>
              <a:gd name="connsiteX48" fmla="*/ 5416036 w 5552708"/>
              <a:gd name="connsiteY48" fmla="*/ 1580834 h 6858000"/>
              <a:gd name="connsiteX49" fmla="*/ 5409252 w 5552708"/>
              <a:gd name="connsiteY49" fmla="*/ 1598373 h 6858000"/>
              <a:gd name="connsiteX50" fmla="*/ 5404223 w 5552708"/>
              <a:gd name="connsiteY50" fmla="*/ 1607549 h 6858000"/>
              <a:gd name="connsiteX51" fmla="*/ 5403003 w 5552708"/>
              <a:gd name="connsiteY51" fmla="*/ 1607994 h 6858000"/>
              <a:gd name="connsiteX52" fmla="*/ 5404366 w 5552708"/>
              <a:gd name="connsiteY52" fmla="*/ 1640580 h 6858000"/>
              <a:gd name="connsiteX53" fmla="*/ 5402429 w 5552708"/>
              <a:gd name="connsiteY53" fmla="*/ 1644617 h 6858000"/>
              <a:gd name="connsiteX54" fmla="*/ 5406027 w 5552708"/>
              <a:gd name="connsiteY54" fmla="*/ 1666228 h 6858000"/>
              <a:gd name="connsiteX55" fmla="*/ 5409538 w 5552708"/>
              <a:gd name="connsiteY55" fmla="*/ 1680703 h 6858000"/>
              <a:gd name="connsiteX56" fmla="*/ 5405582 w 5552708"/>
              <a:gd name="connsiteY56" fmla="*/ 1870222 h 6858000"/>
              <a:gd name="connsiteX57" fmla="*/ 5418948 w 5552708"/>
              <a:gd name="connsiteY57" fmla="*/ 1979530 h 6858000"/>
              <a:gd name="connsiteX58" fmla="*/ 5405060 w 5552708"/>
              <a:gd name="connsiteY58" fmla="*/ 2051964 h 6858000"/>
              <a:gd name="connsiteX59" fmla="*/ 5378701 w 5552708"/>
              <a:gd name="connsiteY59" fmla="*/ 2073120 h 6858000"/>
              <a:gd name="connsiteX60" fmla="*/ 5366006 w 5552708"/>
              <a:gd name="connsiteY60" fmla="*/ 2256053 h 6858000"/>
              <a:gd name="connsiteX61" fmla="*/ 5352501 w 5552708"/>
              <a:gd name="connsiteY61" fmla="*/ 2301374 h 6858000"/>
              <a:gd name="connsiteX62" fmla="*/ 5361572 w 5552708"/>
              <a:gd name="connsiteY62" fmla="*/ 2344135 h 6858000"/>
              <a:gd name="connsiteX63" fmla="*/ 5351776 w 5552708"/>
              <a:gd name="connsiteY63" fmla="*/ 2360013 h 6858000"/>
              <a:gd name="connsiteX64" fmla="*/ 5349856 w 5552708"/>
              <a:gd name="connsiteY64" fmla="*/ 2362723 h 6858000"/>
              <a:gd name="connsiteX65" fmla="*/ 5347182 w 5552708"/>
              <a:gd name="connsiteY65" fmla="*/ 2374239 h 6858000"/>
              <a:gd name="connsiteX66" fmla="*/ 5340172 w 5552708"/>
              <a:gd name="connsiteY66" fmla="*/ 2376629 h 6858000"/>
              <a:gd name="connsiteX67" fmla="*/ 5331662 w 5552708"/>
              <a:gd name="connsiteY67" fmla="*/ 2393351 h 6858000"/>
              <a:gd name="connsiteX68" fmla="*/ 5328482 w 5552708"/>
              <a:gd name="connsiteY68" fmla="*/ 2414790 h 6858000"/>
              <a:gd name="connsiteX69" fmla="*/ 5316501 w 5552708"/>
              <a:gd name="connsiteY69" fmla="*/ 2490864 h 6858000"/>
              <a:gd name="connsiteX70" fmla="*/ 5318378 w 5552708"/>
              <a:gd name="connsiteY70" fmla="*/ 2503797 h 6858000"/>
              <a:gd name="connsiteX71" fmla="*/ 5307008 w 5552708"/>
              <a:gd name="connsiteY71" fmla="*/ 2543608 h 6858000"/>
              <a:gd name="connsiteX72" fmla="*/ 5300817 w 5552708"/>
              <a:gd name="connsiteY72" fmla="*/ 2579627 h 6858000"/>
              <a:gd name="connsiteX73" fmla="*/ 5300491 w 5552708"/>
              <a:gd name="connsiteY73" fmla="*/ 2603469 h 6858000"/>
              <a:gd name="connsiteX74" fmla="*/ 5297327 w 5552708"/>
              <a:gd name="connsiteY74" fmla="*/ 2609298 h 6858000"/>
              <a:gd name="connsiteX75" fmla="*/ 5292648 w 5552708"/>
              <a:gd name="connsiteY75" fmla="*/ 2632709 h 6858000"/>
              <a:gd name="connsiteX76" fmla="*/ 5294499 w 5552708"/>
              <a:gd name="connsiteY76" fmla="*/ 2645215 h 6858000"/>
              <a:gd name="connsiteX77" fmla="*/ 5284921 w 5552708"/>
              <a:gd name="connsiteY77" fmla="*/ 2655995 h 6858000"/>
              <a:gd name="connsiteX78" fmla="*/ 5278681 w 5552708"/>
              <a:gd name="connsiteY78" fmla="*/ 2658097 h 6858000"/>
              <a:gd name="connsiteX79" fmla="*/ 5279052 w 5552708"/>
              <a:gd name="connsiteY79" fmla="*/ 2675265 h 6858000"/>
              <a:gd name="connsiteX80" fmla="*/ 5271485 w 5552708"/>
              <a:gd name="connsiteY80" fmla="*/ 2688260 h 6858000"/>
              <a:gd name="connsiteX81" fmla="*/ 5273609 w 5552708"/>
              <a:gd name="connsiteY81" fmla="*/ 2700785 h 6858000"/>
              <a:gd name="connsiteX82" fmla="*/ 5272098 w 5552708"/>
              <a:gd name="connsiteY82" fmla="*/ 2705655 h 6858000"/>
              <a:gd name="connsiteX83" fmla="*/ 5267605 w 5552708"/>
              <a:gd name="connsiteY83" fmla="*/ 2717660 h 6858000"/>
              <a:gd name="connsiteX84" fmla="*/ 5258449 w 5552708"/>
              <a:gd name="connsiteY84" fmla="*/ 2738177 h 6858000"/>
              <a:gd name="connsiteX85" fmla="*/ 5256679 w 5552708"/>
              <a:gd name="connsiteY85" fmla="*/ 2744727 h 6858000"/>
              <a:gd name="connsiteX86" fmla="*/ 5245116 w 5552708"/>
              <a:gd name="connsiteY86" fmla="*/ 2757932 h 6858000"/>
              <a:gd name="connsiteX87" fmla="*/ 5233122 w 5552708"/>
              <a:gd name="connsiteY87" fmla="*/ 2784915 h 6858000"/>
              <a:gd name="connsiteX88" fmla="*/ 5197792 w 5552708"/>
              <a:gd name="connsiteY88" fmla="*/ 2830475 h 6858000"/>
              <a:gd name="connsiteX89" fmla="*/ 5180199 w 5552708"/>
              <a:gd name="connsiteY89" fmla="*/ 2857691 h 6858000"/>
              <a:gd name="connsiteX90" fmla="*/ 5164940 w 5552708"/>
              <a:gd name="connsiteY90" fmla="*/ 2875644 h 6858000"/>
              <a:gd name="connsiteX91" fmla="*/ 5139323 w 5552708"/>
              <a:gd name="connsiteY91" fmla="*/ 2931296 h 6858000"/>
              <a:gd name="connsiteX92" fmla="*/ 5102390 w 5552708"/>
              <a:gd name="connsiteY92" fmla="*/ 3027705 h 6858000"/>
              <a:gd name="connsiteX93" fmla="*/ 5093321 w 5552708"/>
              <a:gd name="connsiteY93" fmla="*/ 3047244 h 6858000"/>
              <a:gd name="connsiteX94" fmla="*/ 5080729 w 5552708"/>
              <a:gd name="connsiteY94" fmla="*/ 3060118 h 6858000"/>
              <a:gd name="connsiteX95" fmla="*/ 5073626 w 5552708"/>
              <a:gd name="connsiteY95" fmla="*/ 3059690 h 6858000"/>
              <a:gd name="connsiteX96" fmla="*/ 5067867 w 5552708"/>
              <a:gd name="connsiteY96" fmla="*/ 3069806 h 6858000"/>
              <a:gd name="connsiteX97" fmla="*/ 5065335 w 5552708"/>
              <a:gd name="connsiteY97" fmla="*/ 3071678 h 6858000"/>
              <a:gd name="connsiteX98" fmla="*/ 5051806 w 5552708"/>
              <a:gd name="connsiteY98" fmla="*/ 3083233 h 6858000"/>
              <a:gd name="connsiteX99" fmla="*/ 5047824 w 5552708"/>
              <a:gd name="connsiteY99" fmla="*/ 3128247 h 6858000"/>
              <a:gd name="connsiteX100" fmla="*/ 5022444 w 5552708"/>
              <a:gd name="connsiteY100" fmla="*/ 3166893 h 6858000"/>
              <a:gd name="connsiteX101" fmla="*/ 4961916 w 5552708"/>
              <a:gd name="connsiteY101" fmla="*/ 3312149 h 6858000"/>
              <a:gd name="connsiteX102" fmla="*/ 4928070 w 5552708"/>
              <a:gd name="connsiteY102" fmla="*/ 3349450 h 6858000"/>
              <a:gd name="connsiteX103" fmla="*/ 4858652 w 5552708"/>
              <a:gd name="connsiteY103" fmla="*/ 3443841 h 6858000"/>
              <a:gd name="connsiteX104" fmla="*/ 4821392 w 5552708"/>
              <a:gd name="connsiteY104" fmla="*/ 3661714 h 6858000"/>
              <a:gd name="connsiteX105" fmla="*/ 4825147 w 5552708"/>
              <a:gd name="connsiteY105" fmla="*/ 3676668 h 6858000"/>
              <a:gd name="connsiteX106" fmla="*/ 4824341 w 5552708"/>
              <a:gd name="connsiteY106" fmla="*/ 3691352 h 6858000"/>
              <a:gd name="connsiteX107" fmla="*/ 4822735 w 5552708"/>
              <a:gd name="connsiteY107" fmla="*/ 3692500 h 6858000"/>
              <a:gd name="connsiteX108" fmla="*/ 4817318 w 5552708"/>
              <a:gd name="connsiteY108" fmla="*/ 3707640 h 6858000"/>
              <a:gd name="connsiteX109" fmla="*/ 4819146 w 5552708"/>
              <a:gd name="connsiteY109" fmla="*/ 3712253 h 6858000"/>
              <a:gd name="connsiteX110" fmla="*/ 4816373 w 5552708"/>
              <a:gd name="connsiteY110" fmla="*/ 3723048 h 6858000"/>
              <a:gd name="connsiteX111" fmla="*/ 4813460 w 5552708"/>
              <a:gd name="connsiteY111" fmla="*/ 3745409 h 6858000"/>
              <a:gd name="connsiteX112" fmla="*/ 4810527 w 5552708"/>
              <a:gd name="connsiteY112" fmla="*/ 3748566 h 6858000"/>
              <a:gd name="connsiteX113" fmla="*/ 4742720 w 5552708"/>
              <a:gd name="connsiteY113" fmla="*/ 3828954 h 6858000"/>
              <a:gd name="connsiteX114" fmla="*/ 4731784 w 5552708"/>
              <a:gd name="connsiteY114" fmla="*/ 3868871 h 6858000"/>
              <a:gd name="connsiteX115" fmla="*/ 4731481 w 5552708"/>
              <a:gd name="connsiteY115" fmla="*/ 3868898 h 6858000"/>
              <a:gd name="connsiteX116" fmla="*/ 4728490 w 5552708"/>
              <a:gd name="connsiteY116" fmla="*/ 3875525 h 6858000"/>
              <a:gd name="connsiteX117" fmla="*/ 4727500 w 5552708"/>
              <a:gd name="connsiteY117" fmla="*/ 3880683 h 6858000"/>
              <a:gd name="connsiteX118" fmla="*/ 4719663 w 5552708"/>
              <a:gd name="connsiteY118" fmla="*/ 3896892 h 6858000"/>
              <a:gd name="connsiteX119" fmla="*/ 4715899 w 5552708"/>
              <a:gd name="connsiteY119" fmla="*/ 3897345 h 6858000"/>
              <a:gd name="connsiteX120" fmla="*/ 4715832 w 5552708"/>
              <a:gd name="connsiteY120" fmla="*/ 3898632 h 6858000"/>
              <a:gd name="connsiteX121" fmla="*/ 4618476 w 5552708"/>
              <a:gd name="connsiteY121" fmla="*/ 4076334 h 6858000"/>
              <a:gd name="connsiteX122" fmla="*/ 4576303 w 5552708"/>
              <a:gd name="connsiteY122" fmla="*/ 4154580 h 6858000"/>
              <a:gd name="connsiteX123" fmla="*/ 4536795 w 5552708"/>
              <a:gd name="connsiteY123" fmla="*/ 4186216 h 6858000"/>
              <a:gd name="connsiteX124" fmla="*/ 4534335 w 5552708"/>
              <a:gd name="connsiteY124" fmla="*/ 4190678 h 6858000"/>
              <a:gd name="connsiteX125" fmla="*/ 4532585 w 5552708"/>
              <a:gd name="connsiteY125" fmla="*/ 4203860 h 6858000"/>
              <a:gd name="connsiteX126" fmla="*/ 4532745 w 5552708"/>
              <a:gd name="connsiteY126" fmla="*/ 4208983 h 6858000"/>
              <a:gd name="connsiteX127" fmla="*/ 4531239 w 5552708"/>
              <a:gd name="connsiteY127" fmla="*/ 4216126 h 6858000"/>
              <a:gd name="connsiteX128" fmla="*/ 4530941 w 5552708"/>
              <a:gd name="connsiteY128" fmla="*/ 4216251 h 6858000"/>
              <a:gd name="connsiteX129" fmla="*/ 4530039 w 5552708"/>
              <a:gd name="connsiteY129" fmla="*/ 4223045 h 6858000"/>
              <a:gd name="connsiteX130" fmla="*/ 4528920 w 5552708"/>
              <a:gd name="connsiteY130" fmla="*/ 4256957 h 6858000"/>
              <a:gd name="connsiteX131" fmla="*/ 4495092 w 5552708"/>
              <a:gd name="connsiteY131" fmla="*/ 4295227 h 6858000"/>
              <a:gd name="connsiteX132" fmla="*/ 4487069 w 5552708"/>
              <a:gd name="connsiteY132" fmla="*/ 4312260 h 6858000"/>
              <a:gd name="connsiteX133" fmla="*/ 4481391 w 5552708"/>
              <a:gd name="connsiteY133" fmla="*/ 4321074 h 6858000"/>
              <a:gd name="connsiteX134" fmla="*/ 4480140 w 5552708"/>
              <a:gd name="connsiteY134" fmla="*/ 4321443 h 6858000"/>
              <a:gd name="connsiteX135" fmla="*/ 4479199 w 5552708"/>
              <a:gd name="connsiteY135" fmla="*/ 4353976 h 6858000"/>
              <a:gd name="connsiteX136" fmla="*/ 4476976 w 5552708"/>
              <a:gd name="connsiteY136" fmla="*/ 4357874 h 6858000"/>
              <a:gd name="connsiteX137" fmla="*/ 4479044 w 5552708"/>
              <a:gd name="connsiteY137" fmla="*/ 4379621 h 6858000"/>
              <a:gd name="connsiteX138" fmla="*/ 4478683 w 5552708"/>
              <a:gd name="connsiteY138" fmla="*/ 4390568 h 6858000"/>
              <a:gd name="connsiteX139" fmla="*/ 4481532 w 5552708"/>
              <a:gd name="connsiteY139" fmla="*/ 4394254 h 6858000"/>
              <a:gd name="connsiteX140" fmla="*/ 4479499 w 5552708"/>
              <a:gd name="connsiteY140" fmla="*/ 4410114 h 6858000"/>
              <a:gd name="connsiteX141" fmla="*/ 4478153 w 5552708"/>
              <a:gd name="connsiteY141" fmla="*/ 4411710 h 6858000"/>
              <a:gd name="connsiteX142" fmla="*/ 4480616 w 5552708"/>
              <a:gd name="connsiteY142" fmla="*/ 4425622 h 6858000"/>
              <a:gd name="connsiteX143" fmla="*/ 4487688 w 5552708"/>
              <a:gd name="connsiteY143" fmla="*/ 4438292 h 6858000"/>
              <a:gd name="connsiteX144" fmla="*/ 4454727 w 5552708"/>
              <a:gd name="connsiteY144" fmla="*/ 4569970 h 6858000"/>
              <a:gd name="connsiteX145" fmla="*/ 4469804 w 5552708"/>
              <a:gd name="connsiteY145" fmla="*/ 4692415 h 6858000"/>
              <a:gd name="connsiteX146" fmla="*/ 4450795 w 5552708"/>
              <a:gd name="connsiteY146" fmla="*/ 4763659 h 6858000"/>
              <a:gd name="connsiteX147" fmla="*/ 4422945 w 5552708"/>
              <a:gd name="connsiteY147" fmla="*/ 4783049 h 6858000"/>
              <a:gd name="connsiteX148" fmla="*/ 4397314 w 5552708"/>
              <a:gd name="connsiteY148" fmla="*/ 4964397 h 6858000"/>
              <a:gd name="connsiteX149" fmla="*/ 4380606 w 5552708"/>
              <a:gd name="connsiteY149" fmla="*/ 5008665 h 6858000"/>
              <a:gd name="connsiteX150" fmla="*/ 4386649 w 5552708"/>
              <a:gd name="connsiteY150" fmla="*/ 5051823 h 6858000"/>
              <a:gd name="connsiteX151" fmla="*/ 4375733 w 5552708"/>
              <a:gd name="connsiteY151" fmla="*/ 5067011 h 6858000"/>
              <a:gd name="connsiteX152" fmla="*/ 4373624 w 5552708"/>
              <a:gd name="connsiteY152" fmla="*/ 5069584 h 6858000"/>
              <a:gd name="connsiteX153" fmla="*/ 4370134 w 5552708"/>
              <a:gd name="connsiteY153" fmla="*/ 5080883 h 6858000"/>
              <a:gd name="connsiteX154" fmla="*/ 4362957 w 5552708"/>
              <a:gd name="connsiteY154" fmla="*/ 5082819 h 6858000"/>
              <a:gd name="connsiteX155" fmla="*/ 4333195 w 5552708"/>
              <a:gd name="connsiteY155" fmla="*/ 5221840 h 6858000"/>
              <a:gd name="connsiteX156" fmla="*/ 4320037 w 5552708"/>
              <a:gd name="connsiteY156" fmla="*/ 5281999 h 6858000"/>
              <a:gd name="connsiteX157" fmla="*/ 4308816 w 5552708"/>
              <a:gd name="connsiteY157" fmla="*/ 5303704 h 6858000"/>
              <a:gd name="connsiteX158" fmla="*/ 4272244 w 5552708"/>
              <a:gd name="connsiteY158" fmla="*/ 5388756 h 6858000"/>
              <a:gd name="connsiteX159" fmla="*/ 4246915 w 5552708"/>
              <a:gd name="connsiteY159" fmla="*/ 5462809 h 6858000"/>
              <a:gd name="connsiteX160" fmla="*/ 4255030 w 5552708"/>
              <a:gd name="connsiteY160" fmla="*/ 5521632 h 6858000"/>
              <a:gd name="connsiteX161" fmla="*/ 4249277 w 5552708"/>
              <a:gd name="connsiteY161" fmla="*/ 5525636 h 6858000"/>
              <a:gd name="connsiteX162" fmla="*/ 4241924 w 5552708"/>
              <a:gd name="connsiteY162" fmla="*/ 5563850 h 6858000"/>
              <a:gd name="connsiteX163" fmla="*/ 4248240 w 5552708"/>
              <a:gd name="connsiteY163" fmla="*/ 5703386 h 6858000"/>
              <a:gd name="connsiteX164" fmla="*/ 4232982 w 5552708"/>
              <a:gd name="connsiteY164" fmla="*/ 5777907 h 6858000"/>
              <a:gd name="connsiteX165" fmla="*/ 4222394 w 5552708"/>
              <a:gd name="connsiteY165" fmla="*/ 5803443 h 6858000"/>
              <a:gd name="connsiteX166" fmla="*/ 4204974 w 5552708"/>
              <a:gd name="connsiteY166" fmla="*/ 5846279 h 6858000"/>
              <a:gd name="connsiteX167" fmla="*/ 4179217 w 5552708"/>
              <a:gd name="connsiteY167" fmla="*/ 5876046 h 6858000"/>
              <a:gd name="connsiteX168" fmla="*/ 4169698 w 5552708"/>
              <a:gd name="connsiteY168" fmla="*/ 5912761 h 6858000"/>
              <a:gd name="connsiteX169" fmla="*/ 4183963 w 5552708"/>
              <a:gd name="connsiteY169" fmla="*/ 5924201 h 6858000"/>
              <a:gd name="connsiteX170" fmla="*/ 4143073 w 5552708"/>
              <a:gd name="connsiteY170" fmla="*/ 6020347 h 6858000"/>
              <a:gd name="connsiteX171" fmla="*/ 4132699 w 5552708"/>
              <a:gd name="connsiteY171" fmla="*/ 6054447 h 6858000"/>
              <a:gd name="connsiteX172" fmla="*/ 4099744 w 5552708"/>
              <a:gd name="connsiteY172" fmla="*/ 6146773 h 6858000"/>
              <a:gd name="connsiteX173" fmla="*/ 4063216 w 5552708"/>
              <a:gd name="connsiteY173" fmla="*/ 6238624 h 6858000"/>
              <a:gd name="connsiteX174" fmla="*/ 4021696 w 5552708"/>
              <a:gd name="connsiteY174" fmla="*/ 6289517 h 6858000"/>
              <a:gd name="connsiteX175" fmla="*/ 3993817 w 5552708"/>
              <a:gd name="connsiteY175" fmla="*/ 6365399 h 6858000"/>
              <a:gd name="connsiteX176" fmla="*/ 3986236 w 5552708"/>
              <a:gd name="connsiteY176" fmla="*/ 6377584 h 6858000"/>
              <a:gd name="connsiteX177" fmla="*/ 3911599 w 5552708"/>
              <a:gd name="connsiteY177" fmla="*/ 6509659 h 6858000"/>
              <a:gd name="connsiteX178" fmla="*/ 3858869 w 5552708"/>
              <a:gd name="connsiteY178" fmla="*/ 6582751 h 6858000"/>
              <a:gd name="connsiteX179" fmla="*/ 3770950 w 5552708"/>
              <a:gd name="connsiteY179" fmla="*/ 6757987 h 6858000"/>
              <a:gd name="connsiteX180" fmla="*/ 3749766 w 5552708"/>
              <a:gd name="connsiteY180" fmla="*/ 6858000 h 6858000"/>
              <a:gd name="connsiteX181" fmla="*/ 12348 w 5552708"/>
              <a:gd name="connsiteY181" fmla="*/ 6858000 h 6858000"/>
              <a:gd name="connsiteX182" fmla="*/ 0 w 5552708"/>
              <a:gd name="connsiteY182" fmla="*/ 67256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552708" h="6858000">
                <a:moveTo>
                  <a:pt x="0" y="0"/>
                </a:moveTo>
                <a:lnTo>
                  <a:pt x="5443651" y="0"/>
                </a:lnTo>
                <a:lnTo>
                  <a:pt x="5443781" y="512"/>
                </a:lnTo>
                <a:cubicBezTo>
                  <a:pt x="5446206" y="7309"/>
                  <a:pt x="5449083" y="15278"/>
                  <a:pt x="5444033" y="20501"/>
                </a:cubicBezTo>
                <a:cubicBezTo>
                  <a:pt x="5435420" y="27795"/>
                  <a:pt x="5439966" y="35996"/>
                  <a:pt x="5439390" y="44768"/>
                </a:cubicBezTo>
                <a:cubicBezTo>
                  <a:pt x="5431962" y="55410"/>
                  <a:pt x="5437588" y="94208"/>
                  <a:pt x="5443913" y="104988"/>
                </a:cubicBezTo>
                <a:cubicBezTo>
                  <a:pt x="5467308" y="131885"/>
                  <a:pt x="5440518" y="182050"/>
                  <a:pt x="5458241" y="204162"/>
                </a:cubicBezTo>
                <a:cubicBezTo>
                  <a:pt x="5460281" y="211583"/>
                  <a:pt x="5460566" y="218611"/>
                  <a:pt x="5459763" y="225360"/>
                </a:cubicBezTo>
                <a:lnTo>
                  <a:pt x="5454996" y="243902"/>
                </a:lnTo>
                <a:lnTo>
                  <a:pt x="5448597" y="248483"/>
                </a:lnTo>
                <a:lnTo>
                  <a:pt x="5448458" y="260196"/>
                </a:lnTo>
                <a:lnTo>
                  <a:pt x="5447150" y="263377"/>
                </a:lnTo>
                <a:cubicBezTo>
                  <a:pt x="5448938" y="273127"/>
                  <a:pt x="5457762" y="301628"/>
                  <a:pt x="5459187" y="318691"/>
                </a:cubicBezTo>
                <a:cubicBezTo>
                  <a:pt x="5456617" y="351374"/>
                  <a:pt x="5481393" y="329570"/>
                  <a:pt x="5455708" y="365759"/>
                </a:cubicBezTo>
                <a:cubicBezTo>
                  <a:pt x="5472236" y="419311"/>
                  <a:pt x="5443611" y="447897"/>
                  <a:pt x="5473651" y="492182"/>
                </a:cubicBezTo>
                <a:cubicBezTo>
                  <a:pt x="5483259" y="556102"/>
                  <a:pt x="5473858" y="624576"/>
                  <a:pt x="5481453" y="689666"/>
                </a:cubicBezTo>
                <a:cubicBezTo>
                  <a:pt x="5481825" y="737836"/>
                  <a:pt x="5505966" y="768312"/>
                  <a:pt x="5488233" y="816332"/>
                </a:cubicBezTo>
                <a:cubicBezTo>
                  <a:pt x="5492515" y="818482"/>
                  <a:pt x="5526923" y="887911"/>
                  <a:pt x="5529718" y="891550"/>
                </a:cubicBezTo>
                <a:lnTo>
                  <a:pt x="5536104" y="903318"/>
                </a:lnTo>
                <a:lnTo>
                  <a:pt x="5535257" y="905308"/>
                </a:lnTo>
                <a:cubicBezTo>
                  <a:pt x="5534066" y="913418"/>
                  <a:pt x="5535399" y="917837"/>
                  <a:pt x="5537840" y="920621"/>
                </a:cubicBezTo>
                <a:lnTo>
                  <a:pt x="5541663" y="922876"/>
                </a:lnTo>
                <a:lnTo>
                  <a:pt x="5544456" y="933037"/>
                </a:lnTo>
                <a:lnTo>
                  <a:pt x="5552708" y="952132"/>
                </a:lnTo>
                <a:lnTo>
                  <a:pt x="5551675" y="956570"/>
                </a:lnTo>
                <a:lnTo>
                  <a:pt x="5531341" y="1064863"/>
                </a:lnTo>
                <a:cubicBezTo>
                  <a:pt x="5534620" y="1074818"/>
                  <a:pt x="5537566" y="1085372"/>
                  <a:pt x="5539998" y="1096340"/>
                </a:cubicBezTo>
                <a:lnTo>
                  <a:pt x="5541075" y="1102915"/>
                </a:lnTo>
                <a:lnTo>
                  <a:pt x="5540822" y="1103143"/>
                </a:lnTo>
                <a:cubicBezTo>
                  <a:pt x="5540471" y="1104784"/>
                  <a:pt x="5540605" y="1107024"/>
                  <a:pt x="5541413" y="1110274"/>
                </a:cubicBezTo>
                <a:lnTo>
                  <a:pt x="5543038" y="1114901"/>
                </a:lnTo>
                <a:cubicBezTo>
                  <a:pt x="5543735" y="1119151"/>
                  <a:pt x="5544432" y="1123402"/>
                  <a:pt x="5545128" y="1127652"/>
                </a:cubicBezTo>
                <a:lnTo>
                  <a:pt x="5544028" y="1132698"/>
                </a:lnTo>
                <a:cubicBezTo>
                  <a:pt x="5534609" y="1151029"/>
                  <a:pt x="5496304" y="1149042"/>
                  <a:pt x="5514811" y="1177140"/>
                </a:cubicBezTo>
                <a:cubicBezTo>
                  <a:pt x="5509719" y="1211798"/>
                  <a:pt x="5486957" y="1231445"/>
                  <a:pt x="5496402" y="1265293"/>
                </a:cubicBezTo>
                <a:cubicBezTo>
                  <a:pt x="5491550" y="1297727"/>
                  <a:pt x="5479431" y="1324727"/>
                  <a:pt x="5481620" y="1353039"/>
                </a:cubicBezTo>
                <a:cubicBezTo>
                  <a:pt x="5473631" y="1363324"/>
                  <a:pt x="5469597" y="1373497"/>
                  <a:pt x="5477938" y="1385038"/>
                </a:cubicBezTo>
                <a:cubicBezTo>
                  <a:pt x="5470625" y="1414924"/>
                  <a:pt x="5455771" y="1420367"/>
                  <a:pt x="5464009" y="1441067"/>
                </a:cubicBezTo>
                <a:cubicBezTo>
                  <a:pt x="5439287" y="1455035"/>
                  <a:pt x="5447714" y="1457216"/>
                  <a:pt x="5453063" y="1466104"/>
                </a:cubicBezTo>
                <a:cubicBezTo>
                  <a:pt x="5453164" y="1466506"/>
                  <a:pt x="5453267" y="1466908"/>
                  <a:pt x="5453368" y="1467310"/>
                </a:cubicBezTo>
                <a:lnTo>
                  <a:pt x="5449849" y="1469198"/>
                </a:lnTo>
                <a:lnTo>
                  <a:pt x="5447717" y="1473816"/>
                </a:lnTo>
                <a:lnTo>
                  <a:pt x="5446906" y="1487106"/>
                </a:lnTo>
                <a:cubicBezTo>
                  <a:pt x="5447081" y="1488810"/>
                  <a:pt x="5447254" y="1490514"/>
                  <a:pt x="5447429" y="1492218"/>
                </a:cubicBezTo>
                <a:cubicBezTo>
                  <a:pt x="5447480" y="1495695"/>
                  <a:pt x="5447119" y="1497953"/>
                  <a:pt x="5446434" y="1499455"/>
                </a:cubicBezTo>
                <a:lnTo>
                  <a:pt x="5446146" y="1499600"/>
                </a:lnTo>
                <a:lnTo>
                  <a:pt x="5445728" y="1506449"/>
                </a:lnTo>
                <a:cubicBezTo>
                  <a:pt x="5445627" y="1518090"/>
                  <a:pt x="5446096" y="1529498"/>
                  <a:pt x="5447013" y="1540420"/>
                </a:cubicBezTo>
                <a:cubicBezTo>
                  <a:pt x="5431084" y="1547368"/>
                  <a:pt x="5443219" y="1588924"/>
                  <a:pt x="5416036" y="1580834"/>
                </a:cubicBezTo>
                <a:cubicBezTo>
                  <a:pt x="5416447" y="1595454"/>
                  <a:pt x="5426812" y="1605684"/>
                  <a:pt x="5409252" y="1598373"/>
                </a:cubicBezTo>
                <a:cubicBezTo>
                  <a:pt x="5408864" y="1603115"/>
                  <a:pt x="5406927" y="1605804"/>
                  <a:pt x="5404223" y="1607549"/>
                </a:cubicBezTo>
                <a:lnTo>
                  <a:pt x="5403003" y="1607994"/>
                </a:lnTo>
                <a:lnTo>
                  <a:pt x="5404366" y="1640580"/>
                </a:lnTo>
                <a:lnTo>
                  <a:pt x="5402429" y="1644617"/>
                </a:lnTo>
                <a:cubicBezTo>
                  <a:pt x="5403628" y="1651821"/>
                  <a:pt x="5404828" y="1659024"/>
                  <a:pt x="5406027" y="1666228"/>
                </a:cubicBezTo>
                <a:lnTo>
                  <a:pt x="5409538" y="1680703"/>
                </a:lnTo>
                <a:lnTo>
                  <a:pt x="5405582" y="1870222"/>
                </a:lnTo>
                <a:cubicBezTo>
                  <a:pt x="5407505" y="1917082"/>
                  <a:pt x="5419912" y="1922890"/>
                  <a:pt x="5418948" y="1979530"/>
                </a:cubicBezTo>
                <a:cubicBezTo>
                  <a:pt x="5381653" y="1974789"/>
                  <a:pt x="5447295" y="2092994"/>
                  <a:pt x="5405060" y="2051964"/>
                </a:cubicBezTo>
                <a:cubicBezTo>
                  <a:pt x="5406099" y="2068965"/>
                  <a:pt x="5389286" y="2084064"/>
                  <a:pt x="5378701" y="2073120"/>
                </a:cubicBezTo>
                <a:cubicBezTo>
                  <a:pt x="5397285" y="2126878"/>
                  <a:pt x="5362129" y="2197651"/>
                  <a:pt x="5366006" y="2256053"/>
                </a:cubicBezTo>
                <a:cubicBezTo>
                  <a:pt x="5334011" y="2283221"/>
                  <a:pt x="5362023" y="2269954"/>
                  <a:pt x="5352501" y="2301374"/>
                </a:cubicBezTo>
                <a:cubicBezTo>
                  <a:pt x="5379308" y="2296096"/>
                  <a:pt x="5332887" y="2338416"/>
                  <a:pt x="5361572" y="2344135"/>
                </a:cubicBezTo>
                <a:cubicBezTo>
                  <a:pt x="5358931" y="2349671"/>
                  <a:pt x="5355467" y="2354856"/>
                  <a:pt x="5351776" y="2360013"/>
                </a:cubicBezTo>
                <a:lnTo>
                  <a:pt x="5349856" y="2362723"/>
                </a:lnTo>
                <a:lnTo>
                  <a:pt x="5347182" y="2374239"/>
                </a:lnTo>
                <a:lnTo>
                  <a:pt x="5340172" y="2376629"/>
                </a:lnTo>
                <a:lnTo>
                  <a:pt x="5331662" y="2393351"/>
                </a:lnTo>
                <a:cubicBezTo>
                  <a:pt x="5329441" y="2399746"/>
                  <a:pt x="5328181" y="2406782"/>
                  <a:pt x="5328482" y="2414790"/>
                </a:cubicBezTo>
                <a:cubicBezTo>
                  <a:pt x="5337359" y="2435605"/>
                  <a:pt x="5319289" y="2463646"/>
                  <a:pt x="5316501" y="2490864"/>
                </a:cubicBezTo>
                <a:cubicBezTo>
                  <a:pt x="5317127" y="2495175"/>
                  <a:pt x="5317754" y="2499486"/>
                  <a:pt x="5318378" y="2503797"/>
                </a:cubicBezTo>
                <a:lnTo>
                  <a:pt x="5307008" y="2543608"/>
                </a:lnTo>
                <a:cubicBezTo>
                  <a:pt x="5304307" y="2555015"/>
                  <a:pt x="5302094" y="2566933"/>
                  <a:pt x="5300817" y="2579627"/>
                </a:cubicBezTo>
                <a:lnTo>
                  <a:pt x="5300491" y="2603469"/>
                </a:lnTo>
                <a:lnTo>
                  <a:pt x="5297327" y="2609298"/>
                </a:lnTo>
                <a:cubicBezTo>
                  <a:pt x="5296149" y="2620041"/>
                  <a:pt x="5302481" y="2635343"/>
                  <a:pt x="5292648" y="2632709"/>
                </a:cubicBezTo>
                <a:lnTo>
                  <a:pt x="5294499" y="2645215"/>
                </a:lnTo>
                <a:lnTo>
                  <a:pt x="5284921" y="2655995"/>
                </a:lnTo>
                <a:cubicBezTo>
                  <a:pt x="5282893" y="2657043"/>
                  <a:pt x="5280790" y="2657749"/>
                  <a:pt x="5278681" y="2658097"/>
                </a:cubicBezTo>
                <a:lnTo>
                  <a:pt x="5279052" y="2675265"/>
                </a:lnTo>
                <a:lnTo>
                  <a:pt x="5271485" y="2688260"/>
                </a:lnTo>
                <a:cubicBezTo>
                  <a:pt x="5272192" y="2692435"/>
                  <a:pt x="5272901" y="2696610"/>
                  <a:pt x="5273609" y="2700785"/>
                </a:cubicBezTo>
                <a:lnTo>
                  <a:pt x="5272098" y="2705655"/>
                </a:lnTo>
                <a:lnTo>
                  <a:pt x="5267605" y="2717660"/>
                </a:lnTo>
                <a:cubicBezTo>
                  <a:pt x="5264770" y="2723740"/>
                  <a:pt x="5261426" y="2730522"/>
                  <a:pt x="5258449" y="2738177"/>
                </a:cubicBezTo>
                <a:lnTo>
                  <a:pt x="5256679" y="2744727"/>
                </a:lnTo>
                <a:lnTo>
                  <a:pt x="5245116" y="2757932"/>
                </a:lnTo>
                <a:cubicBezTo>
                  <a:pt x="5236430" y="2767502"/>
                  <a:pt x="5230416" y="2775146"/>
                  <a:pt x="5233122" y="2784915"/>
                </a:cubicBezTo>
                <a:cubicBezTo>
                  <a:pt x="5221620" y="2799359"/>
                  <a:pt x="5193828" y="2806744"/>
                  <a:pt x="5197792" y="2830475"/>
                </a:cubicBezTo>
                <a:cubicBezTo>
                  <a:pt x="5186798" y="2821932"/>
                  <a:pt x="5192955" y="2855565"/>
                  <a:pt x="5180199" y="2857691"/>
                </a:cubicBezTo>
                <a:cubicBezTo>
                  <a:pt x="5170100" y="2858096"/>
                  <a:pt x="5169614" y="2868393"/>
                  <a:pt x="5164940" y="2875644"/>
                </a:cubicBezTo>
                <a:cubicBezTo>
                  <a:pt x="5154127" y="2879787"/>
                  <a:pt x="5139696" y="2917521"/>
                  <a:pt x="5139323" y="2931296"/>
                </a:cubicBezTo>
                <a:cubicBezTo>
                  <a:pt x="5144210" y="2970932"/>
                  <a:pt x="5099528" y="2996158"/>
                  <a:pt x="5102390" y="3027705"/>
                </a:cubicBezTo>
                <a:cubicBezTo>
                  <a:pt x="5100365" y="3035586"/>
                  <a:pt x="5097192" y="3041915"/>
                  <a:pt x="5093321" y="3047244"/>
                </a:cubicBezTo>
                <a:lnTo>
                  <a:pt x="5080729" y="3060118"/>
                </a:lnTo>
                <a:lnTo>
                  <a:pt x="5073626" y="3059690"/>
                </a:lnTo>
                <a:lnTo>
                  <a:pt x="5067867" y="3069806"/>
                </a:lnTo>
                <a:lnTo>
                  <a:pt x="5065335" y="3071678"/>
                </a:lnTo>
                <a:cubicBezTo>
                  <a:pt x="5060475" y="3075234"/>
                  <a:pt x="5055815" y="3078901"/>
                  <a:pt x="5051806" y="3083233"/>
                </a:cubicBezTo>
                <a:cubicBezTo>
                  <a:pt x="5076417" y="3100024"/>
                  <a:pt x="5021773" y="3122856"/>
                  <a:pt x="5047824" y="3128247"/>
                </a:cubicBezTo>
                <a:cubicBezTo>
                  <a:pt x="5030083" y="3154978"/>
                  <a:pt x="5059535" y="3153095"/>
                  <a:pt x="5022444" y="3166893"/>
                </a:cubicBezTo>
                <a:cubicBezTo>
                  <a:pt x="5009215" y="3225035"/>
                  <a:pt x="4960350" y="3252747"/>
                  <a:pt x="4961916" y="3312149"/>
                </a:cubicBezTo>
                <a:cubicBezTo>
                  <a:pt x="4955371" y="3297387"/>
                  <a:pt x="4932004" y="3332561"/>
                  <a:pt x="4928070" y="3349450"/>
                </a:cubicBezTo>
                <a:cubicBezTo>
                  <a:pt x="4901199" y="3293116"/>
                  <a:pt x="4891428" y="3463059"/>
                  <a:pt x="4858652" y="3443841"/>
                </a:cubicBezTo>
                <a:cubicBezTo>
                  <a:pt x="4840872" y="3495884"/>
                  <a:pt x="4832958" y="3617975"/>
                  <a:pt x="4821392" y="3661714"/>
                </a:cubicBezTo>
                <a:cubicBezTo>
                  <a:pt x="4823621" y="3666551"/>
                  <a:pt x="4824768" y="3671561"/>
                  <a:pt x="4825147" y="3676668"/>
                </a:cubicBezTo>
                <a:lnTo>
                  <a:pt x="4824341" y="3691352"/>
                </a:lnTo>
                <a:lnTo>
                  <a:pt x="4822735" y="3692500"/>
                </a:lnTo>
                <a:cubicBezTo>
                  <a:pt x="4817912" y="3698748"/>
                  <a:pt x="4816795" y="3703524"/>
                  <a:pt x="4817318" y="3707640"/>
                </a:cubicBezTo>
                <a:lnTo>
                  <a:pt x="4819146" y="3712253"/>
                </a:lnTo>
                <a:lnTo>
                  <a:pt x="4816373" y="3723048"/>
                </a:lnTo>
                <a:lnTo>
                  <a:pt x="4813460" y="3745409"/>
                </a:lnTo>
                <a:lnTo>
                  <a:pt x="4810527" y="3748566"/>
                </a:lnTo>
                <a:cubicBezTo>
                  <a:pt x="4798737" y="3762490"/>
                  <a:pt x="4755451" y="3809983"/>
                  <a:pt x="4742720" y="3828954"/>
                </a:cubicBezTo>
                <a:lnTo>
                  <a:pt x="4731784" y="3868871"/>
                </a:lnTo>
                <a:lnTo>
                  <a:pt x="4731481" y="3868898"/>
                </a:lnTo>
                <a:cubicBezTo>
                  <a:pt x="4730422" y="3870084"/>
                  <a:pt x="4729442" y="3872132"/>
                  <a:pt x="4728490" y="3875525"/>
                </a:cubicBezTo>
                <a:lnTo>
                  <a:pt x="4727500" y="3880683"/>
                </a:lnTo>
                <a:lnTo>
                  <a:pt x="4719663" y="3896892"/>
                </a:lnTo>
                <a:lnTo>
                  <a:pt x="4715899" y="3897345"/>
                </a:lnTo>
                <a:cubicBezTo>
                  <a:pt x="4715876" y="3897775"/>
                  <a:pt x="4715854" y="3898203"/>
                  <a:pt x="4715832" y="3898632"/>
                </a:cubicBezTo>
                <a:lnTo>
                  <a:pt x="4618476" y="4076334"/>
                </a:lnTo>
                <a:cubicBezTo>
                  <a:pt x="4617399" y="4112851"/>
                  <a:pt x="4590920" y="4122978"/>
                  <a:pt x="4576303" y="4154580"/>
                </a:cubicBezTo>
                <a:cubicBezTo>
                  <a:pt x="4585172" y="4189077"/>
                  <a:pt x="4550681" y="4172136"/>
                  <a:pt x="4536795" y="4186216"/>
                </a:cubicBezTo>
                <a:lnTo>
                  <a:pt x="4534335" y="4190678"/>
                </a:lnTo>
                <a:lnTo>
                  <a:pt x="4532585" y="4203860"/>
                </a:lnTo>
                <a:cubicBezTo>
                  <a:pt x="4532638" y="4205567"/>
                  <a:pt x="4532692" y="4207276"/>
                  <a:pt x="4532745" y="4208983"/>
                </a:cubicBezTo>
                <a:cubicBezTo>
                  <a:pt x="4532551" y="4212450"/>
                  <a:pt x="4532031" y="4214675"/>
                  <a:pt x="4531239" y="4216126"/>
                </a:cubicBezTo>
                <a:lnTo>
                  <a:pt x="4530941" y="4216251"/>
                </a:lnTo>
                <a:lnTo>
                  <a:pt x="4530039" y="4223045"/>
                </a:lnTo>
                <a:cubicBezTo>
                  <a:pt x="4529114" y="4234633"/>
                  <a:pt x="4528779" y="4246020"/>
                  <a:pt x="4528920" y="4256957"/>
                </a:cubicBezTo>
                <a:cubicBezTo>
                  <a:pt x="4512505" y="4262858"/>
                  <a:pt x="4521695" y="4305010"/>
                  <a:pt x="4495092" y="4295227"/>
                </a:cubicBezTo>
                <a:cubicBezTo>
                  <a:pt x="4494469" y="4309813"/>
                  <a:pt x="4504108" y="4320656"/>
                  <a:pt x="4487069" y="4312260"/>
                </a:cubicBezTo>
                <a:cubicBezTo>
                  <a:pt x="4486347" y="4316957"/>
                  <a:pt x="4484219" y="4319510"/>
                  <a:pt x="4481391" y="4321074"/>
                </a:cubicBezTo>
                <a:lnTo>
                  <a:pt x="4480140" y="4321443"/>
                </a:lnTo>
                <a:lnTo>
                  <a:pt x="4479199" y="4353976"/>
                </a:lnTo>
                <a:lnTo>
                  <a:pt x="4476976" y="4357874"/>
                </a:lnTo>
                <a:cubicBezTo>
                  <a:pt x="4477666" y="4365122"/>
                  <a:pt x="4478355" y="4372372"/>
                  <a:pt x="4479044" y="4379621"/>
                </a:cubicBezTo>
                <a:lnTo>
                  <a:pt x="4478683" y="4390568"/>
                </a:lnTo>
                <a:lnTo>
                  <a:pt x="4481532" y="4394254"/>
                </a:lnTo>
                <a:cubicBezTo>
                  <a:pt x="4482969" y="4397909"/>
                  <a:pt x="4482918" y="4402720"/>
                  <a:pt x="4479499" y="4410114"/>
                </a:cubicBezTo>
                <a:lnTo>
                  <a:pt x="4478153" y="4411710"/>
                </a:lnTo>
                <a:lnTo>
                  <a:pt x="4480616" y="4425622"/>
                </a:lnTo>
                <a:cubicBezTo>
                  <a:pt x="4482131" y="4430247"/>
                  <a:pt x="4484387" y="4434528"/>
                  <a:pt x="4487688" y="4438292"/>
                </a:cubicBezTo>
                <a:cubicBezTo>
                  <a:pt x="4457664" y="4477897"/>
                  <a:pt x="4468221" y="4523123"/>
                  <a:pt x="4454727" y="4569970"/>
                </a:cubicBezTo>
                <a:cubicBezTo>
                  <a:pt x="4417898" y="4583966"/>
                  <a:pt x="4440689" y="4674230"/>
                  <a:pt x="4469804" y="4692415"/>
                </a:cubicBezTo>
                <a:cubicBezTo>
                  <a:pt x="4432851" y="4685322"/>
                  <a:pt x="4490117" y="4807198"/>
                  <a:pt x="4450795" y="4763659"/>
                </a:cubicBezTo>
                <a:cubicBezTo>
                  <a:pt x="4450628" y="4780652"/>
                  <a:pt x="4432755" y="4794620"/>
                  <a:pt x="4422945" y="4783049"/>
                </a:cubicBezTo>
                <a:cubicBezTo>
                  <a:pt x="4437721" y="4837759"/>
                  <a:pt x="4397569" y="4905997"/>
                  <a:pt x="4397314" y="4964397"/>
                </a:cubicBezTo>
                <a:cubicBezTo>
                  <a:pt x="4363407" y="4989414"/>
                  <a:pt x="4392349" y="4977986"/>
                  <a:pt x="4380606" y="5008665"/>
                </a:cubicBezTo>
                <a:cubicBezTo>
                  <a:pt x="4407778" y="5005114"/>
                  <a:pt x="4358378" y="5044304"/>
                  <a:pt x="4386649" y="5051823"/>
                </a:cubicBezTo>
                <a:cubicBezTo>
                  <a:pt x="4383620" y="5057169"/>
                  <a:pt x="4379789" y="5062109"/>
                  <a:pt x="4375733" y="5067011"/>
                </a:cubicBezTo>
                <a:lnTo>
                  <a:pt x="4373624" y="5069584"/>
                </a:lnTo>
                <a:lnTo>
                  <a:pt x="4370134" y="5080883"/>
                </a:lnTo>
                <a:lnTo>
                  <a:pt x="4362957" y="5082819"/>
                </a:lnTo>
                <a:lnTo>
                  <a:pt x="4333195" y="5221840"/>
                </a:lnTo>
                <a:cubicBezTo>
                  <a:pt x="4335888" y="5234770"/>
                  <a:pt x="4329894" y="5274591"/>
                  <a:pt x="4320037" y="5281999"/>
                </a:cubicBezTo>
                <a:cubicBezTo>
                  <a:pt x="4316990" y="5290274"/>
                  <a:pt x="4318795" y="5300010"/>
                  <a:pt x="4308816" y="5303704"/>
                </a:cubicBezTo>
                <a:cubicBezTo>
                  <a:pt x="4300851" y="5321498"/>
                  <a:pt x="4282560" y="5362240"/>
                  <a:pt x="4272244" y="5388756"/>
                </a:cubicBezTo>
                <a:cubicBezTo>
                  <a:pt x="4281980" y="5405143"/>
                  <a:pt x="4255067" y="5425092"/>
                  <a:pt x="4246915" y="5462809"/>
                </a:cubicBezTo>
                <a:cubicBezTo>
                  <a:pt x="4258299" y="5480842"/>
                  <a:pt x="4241233" y="5488203"/>
                  <a:pt x="4255030" y="5521632"/>
                </a:cubicBezTo>
                <a:cubicBezTo>
                  <a:pt x="4253005" y="5522647"/>
                  <a:pt x="4251068" y="5523996"/>
                  <a:pt x="4249277" y="5525636"/>
                </a:cubicBezTo>
                <a:cubicBezTo>
                  <a:pt x="4238872" y="5535166"/>
                  <a:pt x="4235581" y="5552275"/>
                  <a:pt x="4241924" y="5563850"/>
                </a:cubicBezTo>
                <a:cubicBezTo>
                  <a:pt x="4259047" y="5616453"/>
                  <a:pt x="4250256" y="5660812"/>
                  <a:pt x="4248240" y="5703386"/>
                </a:cubicBezTo>
                <a:cubicBezTo>
                  <a:pt x="4243085" y="5751111"/>
                  <a:pt x="4218929" y="5715189"/>
                  <a:pt x="4232982" y="5777907"/>
                </a:cubicBezTo>
                <a:cubicBezTo>
                  <a:pt x="4221558" y="5782651"/>
                  <a:pt x="4219728" y="5790057"/>
                  <a:pt x="4222394" y="5803443"/>
                </a:cubicBezTo>
                <a:cubicBezTo>
                  <a:pt x="4219121" y="5826511"/>
                  <a:pt x="4193576" y="5820653"/>
                  <a:pt x="4204974" y="5846279"/>
                </a:cubicBezTo>
                <a:cubicBezTo>
                  <a:pt x="4191825" y="5839931"/>
                  <a:pt x="4191753" y="5888934"/>
                  <a:pt x="4179217" y="5876046"/>
                </a:cubicBezTo>
                <a:cubicBezTo>
                  <a:pt x="4163863" y="5888983"/>
                  <a:pt x="4183376" y="5899672"/>
                  <a:pt x="4169698" y="5912761"/>
                </a:cubicBezTo>
                <a:cubicBezTo>
                  <a:pt x="4164113" y="5929085"/>
                  <a:pt x="4186281" y="5905514"/>
                  <a:pt x="4183963" y="5924201"/>
                </a:cubicBezTo>
                <a:lnTo>
                  <a:pt x="4143073" y="6020347"/>
                </a:lnTo>
                <a:cubicBezTo>
                  <a:pt x="4148635" y="6035084"/>
                  <a:pt x="4142583" y="6045204"/>
                  <a:pt x="4132699" y="6054447"/>
                </a:cubicBezTo>
                <a:cubicBezTo>
                  <a:pt x="4128762" y="6085993"/>
                  <a:pt x="4111337" y="6112491"/>
                  <a:pt x="4099744" y="6146773"/>
                </a:cubicBezTo>
                <a:cubicBezTo>
                  <a:pt x="4101611" y="6186210"/>
                  <a:pt x="4075513" y="6201974"/>
                  <a:pt x="4063216" y="6238624"/>
                </a:cubicBezTo>
                <a:cubicBezTo>
                  <a:pt x="4076714" y="6279119"/>
                  <a:pt x="4027194" y="6257865"/>
                  <a:pt x="4021696" y="6289517"/>
                </a:cubicBezTo>
                <a:cubicBezTo>
                  <a:pt x="4030060" y="6343907"/>
                  <a:pt x="4004638" y="6285373"/>
                  <a:pt x="3993817" y="6365399"/>
                </a:cubicBezTo>
                <a:cubicBezTo>
                  <a:pt x="3996125" y="6370415"/>
                  <a:pt x="3990553" y="6379380"/>
                  <a:pt x="3986236" y="6377584"/>
                </a:cubicBezTo>
                <a:cubicBezTo>
                  <a:pt x="3984044" y="6395147"/>
                  <a:pt x="3911719" y="6484083"/>
                  <a:pt x="3911599" y="6509659"/>
                </a:cubicBezTo>
                <a:cubicBezTo>
                  <a:pt x="3888028" y="6555694"/>
                  <a:pt x="3870378" y="6548451"/>
                  <a:pt x="3858869" y="6582751"/>
                </a:cubicBezTo>
                <a:cubicBezTo>
                  <a:pt x="3834576" y="6620569"/>
                  <a:pt x="3820634" y="6692927"/>
                  <a:pt x="3770950" y="6757987"/>
                </a:cubicBezTo>
                <a:lnTo>
                  <a:pt x="3749766" y="6858000"/>
                </a:lnTo>
                <a:lnTo>
                  <a:pt x="12348" y="6858000"/>
                </a:lnTo>
                <a:lnTo>
                  <a:pt x="0" y="67256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188A38-390C-40C0-8E1B-5BFADE43ADD5}"/>
              </a:ext>
            </a:extLst>
          </p:cNvPr>
          <p:cNvSpPr>
            <a:spLocks noGrp="1"/>
          </p:cNvSpPr>
          <p:nvPr>
            <p:ph type="title"/>
          </p:nvPr>
        </p:nvSpPr>
        <p:spPr>
          <a:xfrm>
            <a:off x="1137038" y="896469"/>
            <a:ext cx="3820630" cy="3005643"/>
          </a:xfrm>
        </p:spPr>
        <p:txBody>
          <a:bodyPr anchor="t">
            <a:normAutofit fontScale="90000"/>
          </a:bodyPr>
          <a:lstStyle/>
          <a:p>
            <a:r>
              <a:rPr lang="en-US" dirty="0">
                <a:solidFill>
                  <a:schemeClr val="tx1">
                    <a:lumMod val="85000"/>
                    <a:lumOff val="15000"/>
                  </a:schemeClr>
                </a:solidFill>
                <a:latin typeface="Calibri Light" panose="020F0302020204030204"/>
              </a:rPr>
              <a:t>Types of SEN</a:t>
            </a:r>
            <a:br>
              <a:rPr lang="en-US" dirty="0">
                <a:solidFill>
                  <a:schemeClr val="tx1">
                    <a:lumMod val="85000"/>
                    <a:lumOff val="15000"/>
                  </a:schemeClr>
                </a:solidFill>
                <a:latin typeface="Calibri Light" panose="020F0302020204030204"/>
              </a:rPr>
            </a:br>
            <a:r>
              <a:rPr lang="en-US" dirty="0">
                <a:solidFill>
                  <a:schemeClr val="tx1">
                    <a:lumMod val="85000"/>
                    <a:lumOff val="15000"/>
                  </a:schemeClr>
                </a:solidFill>
                <a:latin typeface="Calibri Light" panose="020F0302020204030204"/>
              </a:rPr>
              <a:t>Support</a:t>
            </a:r>
            <a:r>
              <a:rPr lang="en-GB" dirty="0">
                <a:solidFill>
                  <a:schemeClr val="tx1">
                    <a:lumMod val="85000"/>
                    <a:lumOff val="15000"/>
                  </a:schemeClr>
                </a:solidFill>
              </a:rPr>
              <a:t> at Minsterley Primary</a:t>
            </a:r>
            <a:br>
              <a:rPr lang="en-GB" dirty="0">
                <a:solidFill>
                  <a:schemeClr val="tx1">
                    <a:lumMod val="85000"/>
                    <a:lumOff val="15000"/>
                  </a:schemeClr>
                </a:solidFill>
              </a:rPr>
            </a:br>
            <a:r>
              <a:rPr lang="en-GB" sz="2700" dirty="0">
                <a:solidFill>
                  <a:schemeClr val="tx1">
                    <a:lumMod val="85000"/>
                    <a:lumOff val="15000"/>
                  </a:schemeClr>
                </a:solidFill>
              </a:rPr>
              <a:t>138 children on roll</a:t>
            </a:r>
            <a:br>
              <a:rPr lang="en-GB" sz="2700" dirty="0">
                <a:solidFill>
                  <a:schemeClr val="tx1">
                    <a:lumMod val="85000"/>
                    <a:lumOff val="15000"/>
                  </a:schemeClr>
                </a:solidFill>
              </a:rPr>
            </a:br>
            <a:br>
              <a:rPr lang="en-GB" sz="2700" dirty="0">
                <a:solidFill>
                  <a:schemeClr val="tx1">
                    <a:lumMod val="85000"/>
                    <a:lumOff val="15000"/>
                  </a:schemeClr>
                </a:solidFill>
              </a:rPr>
            </a:br>
            <a:r>
              <a:rPr lang="en-GB" sz="2700" dirty="0">
                <a:solidFill>
                  <a:schemeClr val="tx1">
                    <a:lumMod val="85000"/>
                    <a:lumOff val="15000"/>
                  </a:schemeClr>
                </a:solidFill>
              </a:rPr>
              <a:t>18 children on SEN Register(13%)</a:t>
            </a:r>
            <a:br>
              <a:rPr lang="en-GB" sz="2700" dirty="0">
                <a:solidFill>
                  <a:schemeClr val="tx1">
                    <a:lumMod val="85000"/>
                    <a:lumOff val="15000"/>
                  </a:schemeClr>
                </a:solidFill>
              </a:rPr>
            </a:br>
            <a:r>
              <a:rPr lang="en-GB" sz="2700" dirty="0">
                <a:solidFill>
                  <a:srgbClr val="FF0000"/>
                </a:solidFill>
              </a:rPr>
              <a:t>14 on Sen Support (10%)</a:t>
            </a:r>
            <a:br>
              <a:rPr lang="en-GB" sz="2700" dirty="0">
                <a:solidFill>
                  <a:schemeClr val="tx1">
                    <a:lumMod val="85000"/>
                    <a:lumOff val="15000"/>
                  </a:schemeClr>
                </a:solidFill>
              </a:rPr>
            </a:br>
            <a:r>
              <a:rPr lang="en-GB" sz="2700" dirty="0">
                <a:solidFill>
                  <a:srgbClr val="7030A0"/>
                </a:solidFill>
              </a:rPr>
              <a:t>4 with EHCP (3%)</a:t>
            </a:r>
          </a:p>
        </p:txBody>
      </p:sp>
      <p:sp>
        <p:nvSpPr>
          <p:cNvPr id="3" name="Content Placeholder 2">
            <a:extLst>
              <a:ext uri="{FF2B5EF4-FFF2-40B4-BE49-F238E27FC236}">
                <a16:creationId xmlns:a16="http://schemas.microsoft.com/office/drawing/2014/main" id="{1CE8D82E-A51E-7933-3B97-657C66960ECE}"/>
              </a:ext>
            </a:extLst>
          </p:cNvPr>
          <p:cNvSpPr>
            <a:spLocks noGrp="1"/>
          </p:cNvSpPr>
          <p:nvPr>
            <p:ph idx="1"/>
          </p:nvPr>
        </p:nvSpPr>
        <p:spPr>
          <a:xfrm>
            <a:off x="6096000" y="896469"/>
            <a:ext cx="4957667" cy="5319430"/>
          </a:xfrm>
        </p:spPr>
        <p:txBody>
          <a:bodyPr>
            <a:normAutofit fontScale="85000" lnSpcReduction="20000"/>
          </a:bodyPr>
          <a:lstStyle/>
          <a:p>
            <a:pPr marL="0" marR="0" lvl="0" indent="0" defTabSz="914400" rtl="0" eaLnBrk="1" fontAlgn="auto" latinLnBrk="0" hangingPunct="1">
              <a:spcBef>
                <a:spcPts val="0"/>
              </a:spcBef>
              <a:spcAft>
                <a:spcPts val="800"/>
              </a:spcAft>
              <a:buClrTx/>
              <a:buSzTx/>
              <a:buNone/>
              <a:tabLst/>
              <a:defRPr/>
            </a:pPr>
            <a:r>
              <a:rPr kumimoji="0" lang="en-GB" sz="1700" b="1"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1. Cognition and Learning-Specific Learning Difficulties (</a:t>
            </a:r>
            <a:r>
              <a:rPr kumimoji="0" lang="en-GB" sz="1700" b="1" i="0" u="none" strike="noStrike" kern="1200" cap="none" spc="0" normalizeH="0" baseline="0" noProof="0" dirty="0" err="1">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SpLD</a:t>
            </a:r>
            <a:r>
              <a:rPr kumimoji="0" lang="en-GB" sz="1700" b="1"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[8 children experience]</a:t>
            </a:r>
            <a:r>
              <a:rPr lang="en-GB" sz="17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but we have many others with high risk of dyslexia traits who are not needing to be on SEN Support.</a:t>
            </a:r>
          </a:p>
          <a:p>
            <a:pPr marL="0" marR="0" lvl="0" indent="0" defTabSz="914400" rtl="0" eaLnBrk="1" fontAlgn="auto" latinLnBrk="0" hangingPunct="1">
              <a:spcBef>
                <a:spcPts val="0"/>
              </a:spcBef>
              <a:spcAft>
                <a:spcPts val="800"/>
              </a:spcAft>
              <a:buClrTx/>
              <a:buSzTx/>
              <a:buNone/>
              <a:tabLst/>
              <a:defRPr/>
            </a:pPr>
            <a:endParaRPr lang="en-GB" sz="17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spcBef>
                <a:spcPts val="0"/>
              </a:spcBef>
              <a:spcAft>
                <a:spcPts val="800"/>
              </a:spcAft>
              <a:buClrTx/>
              <a:buSzTx/>
              <a:buFontTx/>
              <a:buNone/>
              <a:tabLst/>
              <a:defRPr/>
            </a:pPr>
            <a:r>
              <a:rPr kumimoji="0" lang="en-GB" sz="17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( 5 as primary need; 3 as secondary need)</a:t>
            </a:r>
          </a:p>
          <a:p>
            <a:pPr marL="0" marR="0" lvl="0" indent="0" defTabSz="914400" rtl="0" eaLnBrk="1" fontAlgn="auto" latinLnBrk="0" hangingPunct="1">
              <a:spcBef>
                <a:spcPts val="0"/>
              </a:spcBef>
              <a:spcAft>
                <a:spcPts val="800"/>
              </a:spcAft>
              <a:buClrTx/>
              <a:buSzTx/>
              <a:buFontTx/>
              <a:buNone/>
              <a:tabLst/>
              <a:defRPr/>
            </a:pPr>
            <a:r>
              <a:rPr kumimoji="0" lang="en-GB" sz="1700" b="0" i="1"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including dyslexia traits; dyscalculia traits</a:t>
            </a:r>
            <a:r>
              <a:rPr lang="en-GB" sz="17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kumimoji="0" lang="en-GB" sz="1700" b="0" i="1"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dyspraxia traits</a:t>
            </a:r>
          </a:p>
          <a:p>
            <a:pPr marL="0" marR="0" lvl="0" indent="0" defTabSz="914400" rtl="0" eaLnBrk="1" fontAlgn="auto" latinLnBrk="0" hangingPunct="1">
              <a:spcBef>
                <a:spcPts val="0"/>
              </a:spcBef>
              <a:spcAft>
                <a:spcPts val="800"/>
              </a:spcAft>
              <a:buClrTx/>
              <a:buSzTx/>
              <a:buFontTx/>
              <a:buNone/>
              <a:tabLst/>
              <a:defRPr/>
            </a:pPr>
            <a:endParaRPr kumimoji="0" lang="en-GB" sz="1700" b="0" i="1"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spcBef>
                <a:spcPts val="0"/>
              </a:spcBef>
              <a:spcAft>
                <a:spcPts val="800"/>
              </a:spcAft>
              <a:buClrTx/>
              <a:buSzTx/>
              <a:buFontTx/>
              <a:buNone/>
              <a:tabLst/>
              <a:defRPr/>
            </a:pPr>
            <a:endParaRPr kumimoji="0" lang="en-GB" sz="1700" b="0" i="1"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800"/>
              </a:spcAft>
              <a:buClrTx/>
              <a:buSzTx/>
              <a:buFontTx/>
              <a:buNone/>
              <a:tabLst/>
              <a:defRPr/>
            </a:pPr>
            <a:r>
              <a:rPr lang="en-GB" sz="1700" b="1"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2</a:t>
            </a:r>
            <a:r>
              <a:rPr kumimoji="0" lang="en-GB" sz="17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Speech, Language and Communication (SLCN)</a:t>
            </a:r>
            <a:endParaRPr kumimoji="0" lang="en-GB" sz="17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700" b="1" i="0" u="sng"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[5 children experience]</a:t>
            </a:r>
            <a:endParaRPr kumimoji="0" lang="en-GB" sz="17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7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( 5 as primary need)</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700" b="0" i="1" u="none" strike="noStrike" kern="120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1 as Social Communication and 4 as speech and language</a:t>
            </a:r>
            <a:endParaRPr kumimoji="0" lang="en-GB" sz="17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defTabSz="914400" rtl="0" eaLnBrk="1" fontAlgn="auto" latinLnBrk="0" hangingPunct="1">
              <a:spcBef>
                <a:spcPts val="0"/>
              </a:spcBef>
              <a:spcAft>
                <a:spcPts val="800"/>
              </a:spcAft>
              <a:buClrTx/>
              <a:buSzTx/>
              <a:buFontTx/>
              <a:buNone/>
              <a:tabLst/>
              <a:defRPr/>
            </a:pPr>
            <a:endParaRPr kumimoji="0" lang="en-GB" sz="17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spcBef>
                <a:spcPts val="0"/>
              </a:spcBef>
              <a:spcAft>
                <a:spcPts val="800"/>
              </a:spcAft>
              <a:buClrTx/>
              <a:buSzTx/>
              <a:buFontTx/>
              <a:buNone/>
              <a:tabLst/>
              <a:defRPr/>
            </a:pPr>
            <a:endParaRPr kumimoji="0" lang="en-GB" sz="17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spcBef>
                <a:spcPts val="0"/>
              </a:spcBef>
              <a:spcAft>
                <a:spcPts val="800"/>
              </a:spcAft>
              <a:buClrTx/>
              <a:buSzTx/>
              <a:buFontTx/>
              <a:buNone/>
              <a:tabLst/>
              <a:defRPr/>
            </a:pPr>
            <a:r>
              <a:rPr lang="en-GB" sz="1700" b="1" u="sng"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3</a:t>
            </a:r>
            <a:r>
              <a:rPr kumimoji="0" lang="en-GB" sz="1700" b="1" i="0" u="sng"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Social, Emotional and Mental Health (SEMH)  [4 children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experience] </a:t>
            </a:r>
            <a:endParaRPr kumimoji="0" lang="en-GB" sz="17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spcBef>
                <a:spcPts val="0"/>
              </a:spcBef>
              <a:spcAft>
                <a:spcPts val="800"/>
              </a:spcAft>
              <a:buClrTx/>
              <a:buSzTx/>
              <a:buFontTx/>
              <a:buNone/>
              <a:tabLst/>
              <a:defRPr/>
            </a:pPr>
            <a:r>
              <a:rPr kumimoji="0" lang="en-GB" sz="17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( 2 as primary need;  1 as secondary need)</a:t>
            </a:r>
          </a:p>
          <a:p>
            <a:pPr marL="0" marR="0" lvl="0" indent="0" defTabSz="914400" rtl="0" eaLnBrk="1" fontAlgn="auto" latinLnBrk="0" hangingPunct="1">
              <a:spcBef>
                <a:spcPts val="0"/>
              </a:spcBef>
              <a:spcAft>
                <a:spcPts val="800"/>
              </a:spcAft>
              <a:buClrTx/>
              <a:buSzTx/>
              <a:buFontTx/>
              <a:buNone/>
              <a:tabLst/>
              <a:defRPr/>
            </a:pPr>
            <a:r>
              <a:rPr kumimoji="0" lang="en-GB" sz="1700" b="0" i="1"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1 as ADHD diagnosis; </a:t>
            </a:r>
            <a:r>
              <a:rPr lang="en-GB" sz="17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2</a:t>
            </a:r>
            <a:r>
              <a:rPr kumimoji="0" lang="en-GB" sz="1700" b="0" i="1"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as ADHD traits</a:t>
            </a:r>
          </a:p>
          <a:p>
            <a:pPr marL="0" marR="0" lvl="0" indent="0" defTabSz="914400" rtl="0" eaLnBrk="1" fontAlgn="auto" latinLnBrk="0" hangingPunct="1">
              <a:spcBef>
                <a:spcPts val="0"/>
              </a:spcBef>
              <a:spcAft>
                <a:spcPts val="800"/>
              </a:spcAft>
              <a:buClrTx/>
              <a:buSzTx/>
              <a:buFontTx/>
              <a:buNone/>
              <a:tabLst/>
              <a:defRPr/>
            </a:pPr>
            <a:r>
              <a:rPr lang="en-GB" sz="17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We have many other children with SEMH needs who see our ELSA or have QFT in class and do not need to be on SEN Support</a:t>
            </a:r>
            <a:endParaRPr kumimoji="0" lang="en-GB" sz="1700" b="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spcBef>
                <a:spcPts val="0"/>
              </a:spcBef>
              <a:spcAft>
                <a:spcPts val="800"/>
              </a:spcAft>
              <a:buClrTx/>
              <a:buSzTx/>
              <a:buFontTx/>
              <a:buNone/>
              <a:tabLst/>
              <a:defRPr/>
            </a:pPr>
            <a:r>
              <a:rPr kumimoji="0" lang="en-GB" sz="17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endParaRPr lang="en-GB" sz="1700" dirty="0">
              <a:solidFill>
                <a:schemeClr val="tx1">
                  <a:lumMod val="85000"/>
                  <a:lumOff val="15000"/>
                </a:schemeClr>
              </a:solidFill>
            </a:endParaRPr>
          </a:p>
        </p:txBody>
      </p:sp>
    </p:spTree>
    <p:extLst>
      <p:ext uri="{BB962C8B-B14F-4D97-AF65-F5344CB8AC3E}">
        <p14:creationId xmlns:p14="http://schemas.microsoft.com/office/powerpoint/2010/main" val="815238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1154</TotalTime>
  <Words>4379</Words>
  <Application>Microsoft Office PowerPoint</Application>
  <PresentationFormat>Widescreen</PresentationFormat>
  <Paragraphs>664</Paragraphs>
  <Slides>40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Impact</vt:lpstr>
      <vt:lpstr>Segoe UI</vt:lpstr>
      <vt:lpstr>Symbol</vt:lpstr>
      <vt:lpstr>Office Theme</vt:lpstr>
      <vt:lpstr>SEND at Minsterley</vt:lpstr>
      <vt:lpstr>PowerPoint Presentation</vt:lpstr>
      <vt:lpstr>The SEND coordinator (SENCo) at Minsterley Primary is Mrs Mel Ward, working Mondays and Tuesdays and the SEND Governor is Mr Steve Jones.</vt:lpstr>
      <vt:lpstr>How we identify and assess SEN at  Minsterley.</vt:lpstr>
      <vt:lpstr>Who do we put on the SEN Register?</vt:lpstr>
      <vt:lpstr>The SEN Register</vt:lpstr>
      <vt:lpstr>Areas of Special Need at Minsterley Primary- (by primary and secondary need)</vt:lpstr>
      <vt:lpstr>Type of need of children on SEN Support</vt:lpstr>
      <vt:lpstr>Types of SEN Support at Minsterley Primary 138 children on roll  18 children on SEN Register(13%) 14 on Sen Support (10%) 4 with EHCP (3%)</vt:lpstr>
      <vt:lpstr>Types of SEN of children with an EHC Plan at Minsterley Primary </vt:lpstr>
      <vt:lpstr>Provision for our new children with EHCPs</vt:lpstr>
      <vt:lpstr>PowerPoint Presentation</vt:lpstr>
      <vt:lpstr>PowerPoint Presentation</vt:lpstr>
      <vt:lpstr>PowerPoint Presentation</vt:lpstr>
      <vt:lpstr>PowerPoint Presentation</vt:lpstr>
      <vt:lpstr>How our Curriculum is suited to the particular Special Needs of our Children at Minsterley Primary School </vt:lpstr>
      <vt:lpstr>How our Curriculum is suited to the particular Special Needs of our Children at Minsterley Primary School </vt:lpstr>
      <vt:lpstr>  Minsterley Provision for our Children’s Area of Needs – QFT – 1. Specific Learning Difficulties  </vt:lpstr>
      <vt:lpstr>  Minsterley Provision for our Children’s Area of Needs – Interventions- 1. Specific Learning Difficulties  </vt:lpstr>
      <vt:lpstr>  Minsterley Provision for our Children’s Area of Needs – Interventions- 1. Specific Learning Difficulties  </vt:lpstr>
      <vt:lpstr>  Minsterley Provision for our Children’s Area of Needs – Interventions- 1. Specific Learning Difficulties  </vt:lpstr>
      <vt:lpstr>How our Curriculum is suited to the particular Special Needs of our Children at Minsterley Primary School </vt:lpstr>
      <vt:lpstr>  Minsterley Provision for our Children’s Area of Needs – QFT- 2. Speech, Language and Communication  </vt:lpstr>
      <vt:lpstr>  Minsterley Provision for our Children’s Area of Needs – Interventions- 2. Speech, Language and Communication </vt:lpstr>
      <vt:lpstr>  Minsterley Provision for our Children’s Area of Needs – QFT- 3. Social, Emotional and Mental Health  </vt:lpstr>
      <vt:lpstr>  Minsterley Provision for our Children’s Area of Needs – Interventions – 3. Social, Emotional and Mental Health  </vt:lpstr>
      <vt:lpstr>How our Curriculum is suited to the particular Special Needs of our Children at Minsterley Primary School </vt:lpstr>
      <vt:lpstr>How our Curriculum is suited to the particular Special Needs of our Children at Minsterley Primary School  All SEN Children </vt:lpstr>
      <vt:lpstr>Examples of how we ensure QFT happens</vt:lpstr>
      <vt:lpstr>Examples of QFT in Minsterley</vt:lpstr>
      <vt:lpstr>Examples of QFT in Minsterley</vt:lpstr>
      <vt:lpstr>Maths – QFT- examples</vt:lpstr>
      <vt:lpstr>History – QFT- examples</vt:lpstr>
      <vt:lpstr>Interventions in Autumn 23- In KS 1 </vt:lpstr>
      <vt:lpstr>Interventions in  Autumn 23- In KS 2 </vt:lpstr>
      <vt:lpstr>How we organise our SEN System at  Minsterley?</vt:lpstr>
      <vt:lpstr>Example PCP with QFT</vt:lpstr>
      <vt:lpstr>Example Intervention Grid</vt:lpstr>
      <vt:lpstr>SEN Action Plan 23 - 24</vt:lpstr>
      <vt:lpstr>SEN Action Plan 23 - 24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Minsterley</dc:title>
  <dc:creator>Johanna Holloway</dc:creator>
  <cp:lastModifiedBy>Emma Cartwright</cp:lastModifiedBy>
  <cp:revision>60</cp:revision>
  <dcterms:created xsi:type="dcterms:W3CDTF">2021-10-05T11:01:57Z</dcterms:created>
  <dcterms:modified xsi:type="dcterms:W3CDTF">2024-03-12T13:59:58Z</dcterms:modified>
</cp:coreProperties>
</file>